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61"/>
  </p:notesMasterIdLst>
  <p:handoutMasterIdLst>
    <p:handoutMasterId r:id="rId62"/>
  </p:handoutMasterIdLst>
  <p:sldIdLst>
    <p:sldId id="818" r:id="rId5"/>
    <p:sldId id="819" r:id="rId6"/>
    <p:sldId id="449" r:id="rId7"/>
    <p:sldId id="815" r:id="rId8"/>
    <p:sldId id="678" r:id="rId9"/>
    <p:sldId id="795" r:id="rId10"/>
    <p:sldId id="797" r:id="rId11"/>
    <p:sldId id="800" r:id="rId12"/>
    <p:sldId id="801" r:id="rId13"/>
    <p:sldId id="578" r:id="rId14"/>
    <p:sldId id="816" r:id="rId15"/>
    <p:sldId id="817" r:id="rId16"/>
    <p:sldId id="580" r:id="rId17"/>
    <p:sldId id="581" r:id="rId18"/>
    <p:sldId id="774" r:id="rId19"/>
    <p:sldId id="775" r:id="rId20"/>
    <p:sldId id="776" r:id="rId21"/>
    <p:sldId id="583" r:id="rId22"/>
    <p:sldId id="595" r:id="rId23"/>
    <p:sldId id="655" r:id="rId24"/>
    <p:sldId id="609" r:id="rId25"/>
    <p:sldId id="611" r:id="rId26"/>
    <p:sldId id="612" r:id="rId27"/>
    <p:sldId id="614" r:id="rId28"/>
    <p:sldId id="616" r:id="rId29"/>
    <p:sldId id="631" r:id="rId30"/>
    <p:sldId id="615" r:id="rId31"/>
    <p:sldId id="632" r:id="rId32"/>
    <p:sldId id="634" r:id="rId33"/>
    <p:sldId id="636" r:id="rId34"/>
    <p:sldId id="802" r:id="rId35"/>
    <p:sldId id="656" r:id="rId36"/>
    <p:sldId id="820" r:id="rId37"/>
    <p:sldId id="633" r:id="rId38"/>
    <p:sldId id="821" r:id="rId39"/>
    <p:sldId id="635" r:id="rId40"/>
    <p:sldId id="643" r:id="rId41"/>
    <p:sldId id="647" r:id="rId42"/>
    <p:sldId id="822" r:id="rId43"/>
    <p:sldId id="658" r:id="rId44"/>
    <p:sldId id="780" r:id="rId45"/>
    <p:sldId id="690" r:id="rId46"/>
    <p:sldId id="680" r:id="rId47"/>
    <p:sldId id="778" r:id="rId48"/>
    <p:sldId id="777" r:id="rId49"/>
    <p:sldId id="699" r:id="rId50"/>
    <p:sldId id="705" r:id="rId51"/>
    <p:sldId id="695" r:id="rId52"/>
    <p:sldId id="773" r:id="rId53"/>
    <p:sldId id="748" r:id="rId54"/>
    <p:sldId id="749" r:id="rId55"/>
    <p:sldId id="823" r:id="rId56"/>
    <p:sldId id="827" r:id="rId57"/>
    <p:sldId id="751" r:id="rId58"/>
    <p:sldId id="754" r:id="rId59"/>
    <p:sldId id="555" r:id="rId60"/>
  </p:sldIdLst>
  <p:sldSz cx="12188825" cy="6858000"/>
  <p:notesSz cx="7010400" cy="9296400"/>
  <p:custDataLst>
    <p:tags r:id="rId63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A7468-FFD8-B941-8283-995AEBE697C9}">
          <p14:sldIdLst>
            <p14:sldId id="818"/>
            <p14:sldId id="819"/>
            <p14:sldId id="449"/>
            <p14:sldId id="815"/>
            <p14:sldId id="678"/>
            <p14:sldId id="795"/>
            <p14:sldId id="797"/>
            <p14:sldId id="800"/>
            <p14:sldId id="801"/>
            <p14:sldId id="578"/>
            <p14:sldId id="816"/>
            <p14:sldId id="817"/>
            <p14:sldId id="580"/>
            <p14:sldId id="581"/>
            <p14:sldId id="774"/>
            <p14:sldId id="775"/>
            <p14:sldId id="776"/>
            <p14:sldId id="583"/>
            <p14:sldId id="595"/>
            <p14:sldId id="655"/>
            <p14:sldId id="609"/>
            <p14:sldId id="611"/>
            <p14:sldId id="612"/>
            <p14:sldId id="614"/>
            <p14:sldId id="616"/>
            <p14:sldId id="631"/>
            <p14:sldId id="615"/>
            <p14:sldId id="632"/>
            <p14:sldId id="634"/>
            <p14:sldId id="636"/>
            <p14:sldId id="802"/>
            <p14:sldId id="656"/>
            <p14:sldId id="820"/>
            <p14:sldId id="633"/>
            <p14:sldId id="821"/>
            <p14:sldId id="635"/>
            <p14:sldId id="643"/>
            <p14:sldId id="647"/>
            <p14:sldId id="822"/>
            <p14:sldId id="658"/>
            <p14:sldId id="780"/>
            <p14:sldId id="690"/>
            <p14:sldId id="680"/>
            <p14:sldId id="778"/>
            <p14:sldId id="777"/>
            <p14:sldId id="699"/>
            <p14:sldId id="705"/>
            <p14:sldId id="695"/>
            <p14:sldId id="773"/>
            <p14:sldId id="748"/>
            <p14:sldId id="749"/>
            <p14:sldId id="823"/>
            <p14:sldId id="827"/>
            <p14:sldId id="751"/>
            <p14:sldId id="754"/>
            <p14:sldId id="555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  <p:cmAuthor id="3" name="Rele, Gaurav" initials="RG" lastIdx="1" clrIdx="3">
    <p:extLst>
      <p:ext uri="{19B8F6BF-5375-455C-9EA6-DF929625EA0E}">
        <p15:presenceInfo xmlns:p15="http://schemas.microsoft.com/office/powerpoint/2012/main" userId="S-1-5-21-1407069837-2091007605-538272213-258626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F9900"/>
    <a:srgbClr val="FE9900"/>
    <a:srgbClr val="FF7A00"/>
    <a:srgbClr val="383D3B"/>
    <a:srgbClr val="00ADAB"/>
    <a:srgbClr val="FFB03B"/>
    <a:srgbClr val="FFA725"/>
    <a:srgbClr val="F89921"/>
    <a:srgbClr val="006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45" autoAdjust="0"/>
    <p:restoredTop sz="95213" autoAdjust="0"/>
  </p:normalViewPr>
  <p:slideViewPr>
    <p:cSldViewPr snapToGrid="0">
      <p:cViewPr varScale="1">
        <p:scale>
          <a:sx n="82" d="100"/>
          <a:sy n="82" d="100"/>
        </p:scale>
        <p:origin x="82" y="245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7840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11/7/2021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2050"/>
            <a:ext cx="55721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4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38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00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8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81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51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0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28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50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20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15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01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13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611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91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07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43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36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50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5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49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6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621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48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64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70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03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89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54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803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4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40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5157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755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26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367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213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03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8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86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33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8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719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433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494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641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535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497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9755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2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044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2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1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1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55274"/>
            <a:ext cx="10869635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="0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2546" y="1310105"/>
            <a:ext cx="10894666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2848" y="1310105"/>
            <a:ext cx="651706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0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800" r:id="rId3"/>
    <p:sldLayoutId id="214748376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801" r:id="rId13"/>
    <p:sldLayoutId id="2147483798" r:id="rId14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multilayer-perceptrons/mlp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gif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linear-networks/image-classification-dataset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computer-vision/kaggle-gluon-cifar10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computer-vision/image-augmentatio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tiff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tiff"/><Relationship Id="rId7" Type="http://schemas.openxmlformats.org/officeDocument/2006/relationships/image" Target="../media/image78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7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multilayer-perceptrons/underfit-overfit.html?#validation-datase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/#home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luon-cv.mxnet.io/" TargetMode="External"/><Relationship Id="rId5" Type="http://schemas.openxmlformats.org/officeDocument/2006/relationships/image" Target="../media/image85.tiff"/><Relationship Id="rId4" Type="http://schemas.openxmlformats.org/officeDocument/2006/relationships/hyperlink" Target="https://www.researchgate.net/publication/318511415_Medical_image_semantic_segmentation_based_on_deep_learning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computer-vision/fcn.htm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ws.amazon.com/rekognition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rekognitio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groundtruth/feature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5375" y="4114801"/>
            <a:ext cx="9518073" cy="862272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Machine Learning Accelerator</a:t>
            </a:r>
          </a:p>
          <a:p>
            <a:r>
              <a:rPr lang="en-US" sz="4000" dirty="0">
                <a:solidFill>
                  <a:schemeClr val="bg1"/>
                </a:solidFill>
              </a:rPr>
              <a:t>Computer 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3C9EC-4E7E-3445-9D6B-E08EFFACB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34" y="332509"/>
            <a:ext cx="4612956" cy="37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8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48D4-F7A1-1A49-816E-4A267DF0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E1EC6CC9-C443-F443-9397-6548F5F08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161" y="2477233"/>
            <a:ext cx="1983798" cy="111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00251205-2196-8A44-AB9A-02AB06DF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432" y="2477233"/>
            <a:ext cx="1987310" cy="111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65D3A-7B47-B445-A141-F6934199F4E4}"/>
              </a:ext>
            </a:extLst>
          </p:cNvPr>
          <p:cNvSpPr txBox="1"/>
          <p:nvPr/>
        </p:nvSpPr>
        <p:spPr>
          <a:xfrm>
            <a:off x="806039" y="3695936"/>
            <a:ext cx="41557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Grayscale Image: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000" dirty="0"/>
              <a:t>Single channel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000" dirty="0"/>
              <a:t>Pixels values between 0-255 </a:t>
            </a:r>
          </a:p>
          <a:p>
            <a:pPr marL="500982" lvl="1" indent="-160763">
              <a:buFont typeface="Arial" panose="020B0604020202020204" pitchFamily="34" charset="0"/>
              <a:buChar char="•"/>
            </a:pPr>
            <a:r>
              <a:rPr lang="en-US" sz="2000" dirty="0"/>
              <a:t>0: Darkest intensity</a:t>
            </a:r>
          </a:p>
          <a:p>
            <a:pPr marL="500982" lvl="1" indent="-160763">
              <a:buFont typeface="Arial" panose="020B0604020202020204" pitchFamily="34" charset="0"/>
              <a:buChar char="•"/>
            </a:pPr>
            <a:r>
              <a:rPr lang="en-US" sz="2000" dirty="0"/>
              <a:t>255: Brightest intensity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BDD49F4-2EDF-B448-92BE-5EF0304909AC}"/>
              </a:ext>
            </a:extLst>
          </p:cNvPr>
          <p:cNvSpPr txBox="1">
            <a:spLocks/>
          </p:cNvSpPr>
          <p:nvPr/>
        </p:nvSpPr>
        <p:spPr>
          <a:xfrm>
            <a:off x="726666" y="1260249"/>
            <a:ext cx="10735492" cy="998469"/>
          </a:xfrm>
          <a:prstGeom prst="rect">
            <a:avLst/>
          </a:prstGeom>
        </p:spPr>
        <p:txBody>
          <a:bodyPr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Images are made of pixels, pixels values between 0 and 255. </a:t>
            </a:r>
          </a:p>
          <a:p>
            <a:r>
              <a:rPr lang="en-US" sz="2800" dirty="0"/>
              <a:t>Two common types: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1D044F-4B6D-9242-81FC-D1F45ED8B159}"/>
              </a:ext>
            </a:extLst>
          </p:cNvPr>
          <p:cNvSpPr txBox="1"/>
          <p:nvPr/>
        </p:nvSpPr>
        <p:spPr>
          <a:xfrm>
            <a:off x="4634058" y="3693960"/>
            <a:ext cx="3872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Color Image: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000" dirty="0"/>
              <a:t>3 channels </a:t>
            </a:r>
          </a:p>
          <a:p>
            <a:pPr marL="500982" lvl="1" indent="-160763">
              <a:buFont typeface="Arial" panose="020B0604020202020204" pitchFamily="34" charset="0"/>
              <a:buChar char="•"/>
            </a:pPr>
            <a:r>
              <a:rPr lang="en-US" sz="2000" dirty="0"/>
              <a:t>Red, Green and Blue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000" dirty="0"/>
              <a:t>RGB is a common representation 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000" dirty="0"/>
              <a:t>Pixels values between 0-255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C6589-575C-834D-8011-A4240636D9B5}"/>
              </a:ext>
            </a:extLst>
          </p:cNvPr>
          <p:cNvGrpSpPr/>
          <p:nvPr/>
        </p:nvGrpSpPr>
        <p:grpSpPr>
          <a:xfrm>
            <a:off x="7422836" y="1855442"/>
            <a:ext cx="4700750" cy="2743841"/>
            <a:chOff x="4519898" y="1145682"/>
            <a:chExt cx="7039571" cy="386050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B45AD7-04FB-4447-A075-6014341DB533}"/>
                </a:ext>
              </a:extLst>
            </p:cNvPr>
            <p:cNvSpPr txBox="1"/>
            <p:nvPr/>
          </p:nvSpPr>
          <p:spPr>
            <a:xfrm>
              <a:off x="8653758" y="1152601"/>
              <a:ext cx="1387179" cy="5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“RED”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CB555F-B3C7-8347-B577-52BA812C44E0}"/>
                </a:ext>
              </a:extLst>
            </p:cNvPr>
            <p:cNvSpPr txBox="1"/>
            <p:nvPr/>
          </p:nvSpPr>
          <p:spPr>
            <a:xfrm>
              <a:off x="9581174" y="2658903"/>
              <a:ext cx="1978295" cy="5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92D050"/>
                  </a:solidFill>
                </a:rPr>
                <a:t>“GREEN”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E4D6BC-E22C-0245-8414-2A924CF15D1C}"/>
                </a:ext>
              </a:extLst>
            </p:cNvPr>
            <p:cNvSpPr txBox="1"/>
            <p:nvPr/>
          </p:nvSpPr>
          <p:spPr>
            <a:xfrm>
              <a:off x="8912113" y="4432756"/>
              <a:ext cx="1558434" cy="5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”BLUE”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83D59D2C-6A98-AB46-BE5E-A95FC54FE7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9898" y="2730575"/>
              <a:ext cx="1020528" cy="548640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E62D28-E0C4-784C-827A-EA16DF67D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4912" y="1145682"/>
              <a:ext cx="2642641" cy="156600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6425EC5-2659-8D46-B6BC-C0E70223E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1990" y="2227656"/>
              <a:ext cx="2623183" cy="155447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49D60B7-0E71-3446-8F17-CBB18ADA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9471" y="3440176"/>
              <a:ext cx="2642641" cy="1566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06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DAD4-E5D0-DB43-B550-0032C011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E542C-EAF3-0C45-8A8C-1397DCAEB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Cropping and flipping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C579E-6007-5D44-806C-B1F0C902D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208" y="1868737"/>
            <a:ext cx="4542810" cy="367915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14A757-45AC-8C45-BE80-9A0D8A9771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015" r="49020"/>
          <a:stretch/>
        </p:blipFill>
        <p:spPr>
          <a:xfrm>
            <a:off x="6520075" y="2817132"/>
            <a:ext cx="3657223" cy="3350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2B7ACA-C0C0-8D4E-AFAD-F4A80C2834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2574" r="49079"/>
          <a:stretch/>
        </p:blipFill>
        <p:spPr>
          <a:xfrm>
            <a:off x="6520075" y="1052309"/>
            <a:ext cx="3657223" cy="18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7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DAD4-E5D0-DB43-B550-0032C011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E542C-EAF3-0C45-8A8C-1397DCAEB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Changing color and brightness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C579E-6007-5D44-806C-B1F0C902D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208" y="1868737"/>
            <a:ext cx="4542810" cy="367915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F2E12C2-2198-0F4A-AAEB-0DD16DB748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3950"/>
          <a:stretch/>
        </p:blipFill>
        <p:spPr>
          <a:xfrm>
            <a:off x="6239210" y="1638794"/>
            <a:ext cx="5351370" cy="140110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226697E-CA56-6247-964C-B257B3334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5842" y="3224951"/>
            <a:ext cx="5351370" cy="24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54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93F8-AF61-8A45-9C5C-7B257CAC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1E362-C048-BA48-AA20-33521E865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11494617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On a N x M grayscale image, </a:t>
            </a:r>
            <a:r>
              <a:rPr lang="en-US" sz="28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800" dirty="0"/>
              <a:t> (M: # of rows, N: # of columns)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7504F-E38E-2B42-9080-519A91DDA29E}"/>
              </a:ext>
            </a:extLst>
          </p:cNvPr>
          <p:cNvSpPr txBox="1"/>
          <p:nvPr/>
        </p:nvSpPr>
        <p:spPr>
          <a:xfrm>
            <a:off x="5604006" y="3194420"/>
            <a:ext cx="9837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4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400" dirty="0"/>
              <a:t>[0, 0]</a:t>
            </a:r>
          </a:p>
          <a:p>
            <a:r>
              <a:rPr lang="en-US" sz="24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4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400" dirty="0"/>
              <a:t>[M-1, N-1]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402F29E-6277-C445-9BB5-61E2C7EB49E7}"/>
              </a:ext>
            </a:extLst>
          </p:cNvPr>
          <p:cNvGraphicFramePr>
            <a:graphicFrameLocks noGrp="1"/>
          </p:cNvGraphicFramePr>
          <p:nvPr/>
        </p:nvGraphicFramePr>
        <p:xfrm>
          <a:off x="1267019" y="2394399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112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103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99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44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61</a:t>
                      </a:r>
                    </a:p>
                  </a:txBody>
                  <a:tcPr marL="61971" marR="61971" marT="30986" marB="30986" anchor="ctr"/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66</a:t>
                      </a:r>
                    </a:p>
                  </a:txBody>
                  <a:tcPr marL="61971" marR="61971" marT="30986" marB="30986" anchor="ctr"/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59</a:t>
                      </a:r>
                    </a:p>
                  </a:txBody>
                  <a:tcPr marL="61971" marR="61971" marT="30986" marB="30986" anchor="ctr"/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/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/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79</a:t>
                      </a:r>
                    </a:p>
                  </a:txBody>
                  <a:tcPr marL="61971" marR="61971" marT="30986" marB="30986" anchor="ctr"/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/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230</a:t>
                      </a:r>
                    </a:p>
                  </a:txBody>
                  <a:tcPr marL="61971" marR="61971" marT="30986" marB="30986" anchor="ctr"/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91CE42-E280-9A4D-AE43-D19C767D95F4}"/>
              </a:ext>
            </a:extLst>
          </p:cNvPr>
          <p:cNvSpPr txBox="1"/>
          <p:nvPr/>
        </p:nvSpPr>
        <p:spPr>
          <a:xfrm>
            <a:off x="1151765" y="2067839"/>
            <a:ext cx="989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F765AC-A066-294B-A374-3538F6BEC8C2}"/>
              </a:ext>
            </a:extLst>
          </p:cNvPr>
          <p:cNvSpPr txBox="1"/>
          <p:nvPr/>
        </p:nvSpPr>
        <p:spPr>
          <a:xfrm rot="5400000">
            <a:off x="745321" y="2581107"/>
            <a:ext cx="765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Rows</a:t>
            </a:r>
            <a:endParaRPr lang="en-US" sz="1013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999263-91BD-EE41-AF24-3AF5708E31A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141034" y="2237116"/>
            <a:ext cx="2471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B480F8-F039-F34E-A379-D450B83F4A3F}"/>
              </a:ext>
            </a:extLst>
          </p:cNvPr>
          <p:cNvCxnSpPr>
            <a:cxnSpLocks/>
          </p:cNvCxnSpPr>
          <p:nvPr/>
        </p:nvCxnSpPr>
        <p:spPr>
          <a:xfrm>
            <a:off x="1118658" y="3016952"/>
            <a:ext cx="0" cy="251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CED3FA-1E1B-9643-9E23-80EA2A6C6411}"/>
              </a:ext>
            </a:extLst>
          </p:cNvPr>
          <p:cNvCxnSpPr>
            <a:cxnSpLocks/>
          </p:cNvCxnSpPr>
          <p:nvPr/>
        </p:nvCxnSpPr>
        <p:spPr>
          <a:xfrm flipH="1" flipV="1">
            <a:off x="1666173" y="2599509"/>
            <a:ext cx="3937833" cy="625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7423C1-3324-CC46-A444-861BFB79EA46}"/>
              </a:ext>
            </a:extLst>
          </p:cNvPr>
          <p:cNvCxnSpPr>
            <a:cxnSpLocks/>
          </p:cNvCxnSpPr>
          <p:nvPr/>
        </p:nvCxnSpPr>
        <p:spPr>
          <a:xfrm flipH="1">
            <a:off x="4398305" y="4052250"/>
            <a:ext cx="1205701" cy="1242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34034BD-C548-E748-BA77-F24A551D5E86}"/>
              </a:ext>
            </a:extLst>
          </p:cNvPr>
          <p:cNvSpPr/>
          <p:nvPr/>
        </p:nvSpPr>
        <p:spPr>
          <a:xfrm>
            <a:off x="5563305" y="2136830"/>
            <a:ext cx="5780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4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400" b="1" dirty="0">
                <a:solidFill>
                  <a:schemeClr val="accent3"/>
                </a:solidFill>
              </a:rPr>
              <a:t>[m, n] </a:t>
            </a:r>
            <a:r>
              <a:rPr lang="en-US" sz="2400" b="1" dirty="0"/>
              <a:t>=&gt; m pixels down, n pixels right</a:t>
            </a:r>
          </a:p>
        </p:txBody>
      </p:sp>
    </p:spTree>
    <p:extLst>
      <p:ext uri="{BB962C8B-B14F-4D97-AF65-F5344CB8AC3E}">
        <p14:creationId xmlns:p14="http://schemas.microsoft.com/office/powerpoint/2010/main" val="26784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ED02-3CB6-B54D-9C74-04431CBC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617CC-90B8-A943-B79B-882B18AF505C}"/>
              </a:ext>
            </a:extLst>
          </p:cNvPr>
          <p:cNvSpPr txBox="1"/>
          <p:nvPr/>
        </p:nvSpPr>
        <p:spPr>
          <a:xfrm>
            <a:off x="2779070" y="4917675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61104-A1E5-9A43-9504-94C0F41A46A6}"/>
              </a:ext>
            </a:extLst>
          </p:cNvPr>
          <p:cNvSpPr txBox="1"/>
          <p:nvPr/>
        </p:nvSpPr>
        <p:spPr>
          <a:xfrm>
            <a:off x="3289644" y="4381892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A16C3-1115-2144-A2F3-33A160F5B1CB}"/>
              </a:ext>
            </a:extLst>
          </p:cNvPr>
          <p:cNvSpPr txBox="1"/>
          <p:nvPr/>
        </p:nvSpPr>
        <p:spPr>
          <a:xfrm>
            <a:off x="3851346" y="4012560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266BDCB-226E-5346-9FF3-456AD0C18D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7637" y="1129186"/>
            <a:ext cx="5246107" cy="213175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On a N x M x 3 color image, </a:t>
            </a:r>
            <a:r>
              <a:rPr lang="en-US" sz="28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800" dirty="0"/>
              <a:t> </a:t>
            </a:r>
          </a:p>
          <a:p>
            <a:r>
              <a:rPr lang="en-US" sz="2400" dirty="0"/>
              <a:t>N: # of rows, </a:t>
            </a:r>
          </a:p>
          <a:p>
            <a:r>
              <a:rPr lang="en-US" sz="2400" dirty="0"/>
              <a:t>M: # of columns, </a:t>
            </a:r>
          </a:p>
          <a:p>
            <a:r>
              <a:rPr lang="en-US" sz="2400" dirty="0"/>
              <a:t>3 channels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03EF4F-01B5-AC4E-9819-F6CFC8006C51}"/>
              </a:ext>
            </a:extLst>
          </p:cNvPr>
          <p:cNvSpPr/>
          <p:nvPr/>
        </p:nvSpPr>
        <p:spPr>
          <a:xfrm>
            <a:off x="6122151" y="3597062"/>
            <a:ext cx="42146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400" b="1" i="1" dirty="0"/>
              <a:t> </a:t>
            </a:r>
            <a:r>
              <a:rPr lang="en-US" sz="2400" b="1" dirty="0"/>
              <a:t>[</a:t>
            </a:r>
            <a:r>
              <a:rPr lang="en-US" sz="2400" b="1" dirty="0">
                <a:solidFill>
                  <a:srgbClr val="00B050"/>
                </a:solidFill>
              </a:rPr>
              <a:t>m, n, c</a:t>
            </a:r>
            <a:r>
              <a:rPr lang="en-US" sz="2400" b="1" dirty="0"/>
              <a:t>]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m</a:t>
            </a:r>
            <a:r>
              <a:rPr lang="en-US" sz="2400" b="1" dirty="0"/>
              <a:t> pixels down,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n</a:t>
            </a:r>
            <a:r>
              <a:rPr lang="en-US" sz="2400" b="1" dirty="0"/>
              <a:t> pixels right,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b="1" dirty="0"/>
              <a:t> : 0,1, or 2  (“R”, “G”, or “B”)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A217D5A-AF86-2944-A2F3-334D3C604FB4}"/>
              </a:ext>
            </a:extLst>
          </p:cNvPr>
          <p:cNvGraphicFramePr>
            <a:graphicFrameLocks noGrp="1"/>
          </p:cNvGraphicFramePr>
          <p:nvPr/>
        </p:nvGraphicFramePr>
        <p:xfrm>
          <a:off x="2127690" y="1267437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8A124-9F0A-FA48-B929-84B3E1297799}"/>
              </a:ext>
            </a:extLst>
          </p:cNvPr>
          <p:cNvGraphicFramePr>
            <a:graphicFrameLocks noGrp="1"/>
          </p:cNvGraphicFramePr>
          <p:nvPr/>
        </p:nvGraphicFramePr>
        <p:xfrm>
          <a:off x="1582798" y="1809584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4BA019-E7F3-7849-8DB0-323F1A42C94B}"/>
              </a:ext>
            </a:extLst>
          </p:cNvPr>
          <p:cNvGraphicFramePr>
            <a:graphicFrameLocks noGrp="1"/>
          </p:cNvGraphicFramePr>
          <p:nvPr/>
        </p:nvGraphicFramePr>
        <p:xfrm>
          <a:off x="1053439" y="2335974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223CEB7-B235-354A-9B2D-71291C95CC45}"/>
              </a:ext>
            </a:extLst>
          </p:cNvPr>
          <p:cNvSpPr txBox="1"/>
          <p:nvPr/>
        </p:nvSpPr>
        <p:spPr>
          <a:xfrm>
            <a:off x="4091798" y="5592216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12D38-07B4-8748-9EF7-50C3F714D42C}"/>
              </a:ext>
            </a:extLst>
          </p:cNvPr>
          <p:cNvSpPr txBox="1"/>
          <p:nvPr/>
        </p:nvSpPr>
        <p:spPr>
          <a:xfrm>
            <a:off x="4602372" y="5056433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066D0-0D03-6743-81BA-ACB42FD328E7}"/>
              </a:ext>
            </a:extLst>
          </p:cNvPr>
          <p:cNvSpPr txBox="1"/>
          <p:nvPr/>
        </p:nvSpPr>
        <p:spPr>
          <a:xfrm>
            <a:off x="5132175" y="4516978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3098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ED02-3CB6-B54D-9C74-04431CBC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Images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266BDCB-226E-5346-9FF3-456AD0C18D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7638" y="1129186"/>
            <a:ext cx="5390494" cy="213175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On a N x M x 3 color image, </a:t>
            </a:r>
            <a:r>
              <a:rPr lang="en-US" sz="28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800" dirty="0"/>
              <a:t> </a:t>
            </a:r>
          </a:p>
          <a:p>
            <a:r>
              <a:rPr lang="en-US" sz="2400" dirty="0"/>
              <a:t>N: # of rows, </a:t>
            </a:r>
          </a:p>
          <a:p>
            <a:r>
              <a:rPr lang="en-US" sz="2400" dirty="0"/>
              <a:t>M: # of columns, </a:t>
            </a:r>
          </a:p>
          <a:p>
            <a:r>
              <a:rPr lang="en-US" sz="2400" dirty="0"/>
              <a:t>3 channels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2D6B7-C905-4A42-A8A1-19FB76537585}"/>
              </a:ext>
            </a:extLst>
          </p:cNvPr>
          <p:cNvSpPr txBox="1"/>
          <p:nvPr/>
        </p:nvSpPr>
        <p:spPr>
          <a:xfrm>
            <a:off x="6085576" y="3260938"/>
            <a:ext cx="5390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000" dirty="0"/>
              <a:t>[0, 0, 0] =&gt; 43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7CDEE3-3858-6E4D-AC01-5957EF5865C1}"/>
              </a:ext>
            </a:extLst>
          </p:cNvPr>
          <p:cNvSpPr txBox="1"/>
          <p:nvPr/>
        </p:nvSpPr>
        <p:spPr>
          <a:xfrm>
            <a:off x="2779070" y="4917675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7FEAA2-1E88-4344-99A5-08AB6CFF2456}"/>
              </a:ext>
            </a:extLst>
          </p:cNvPr>
          <p:cNvSpPr txBox="1"/>
          <p:nvPr/>
        </p:nvSpPr>
        <p:spPr>
          <a:xfrm>
            <a:off x="3289644" y="4381892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FF294F-EBB2-5A42-926E-416ABD934944}"/>
              </a:ext>
            </a:extLst>
          </p:cNvPr>
          <p:cNvSpPr txBox="1"/>
          <p:nvPr/>
        </p:nvSpPr>
        <p:spPr>
          <a:xfrm>
            <a:off x="3851346" y="4012560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4748C6F-531D-134E-8F8B-EF0B50239463}"/>
              </a:ext>
            </a:extLst>
          </p:cNvPr>
          <p:cNvGraphicFramePr>
            <a:graphicFrameLocks noGrp="1"/>
          </p:cNvGraphicFramePr>
          <p:nvPr/>
        </p:nvGraphicFramePr>
        <p:xfrm>
          <a:off x="2127690" y="1267437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12ABD1A-27A9-9A4E-B5EA-55E7E7CA30CC}"/>
              </a:ext>
            </a:extLst>
          </p:cNvPr>
          <p:cNvGraphicFramePr>
            <a:graphicFrameLocks noGrp="1"/>
          </p:cNvGraphicFramePr>
          <p:nvPr/>
        </p:nvGraphicFramePr>
        <p:xfrm>
          <a:off x="1582798" y="1809584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FF70F11-4FDB-604E-B539-6B2AFC8DFD2E}"/>
              </a:ext>
            </a:extLst>
          </p:cNvPr>
          <p:cNvGraphicFramePr>
            <a:graphicFrameLocks noGrp="1"/>
          </p:cNvGraphicFramePr>
          <p:nvPr/>
        </p:nvGraphicFramePr>
        <p:xfrm>
          <a:off x="1053439" y="2335974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255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C22B988-1240-3D46-ACE7-BEE468AE5494}"/>
              </a:ext>
            </a:extLst>
          </p:cNvPr>
          <p:cNvSpPr txBox="1"/>
          <p:nvPr/>
        </p:nvSpPr>
        <p:spPr>
          <a:xfrm>
            <a:off x="4091798" y="5592216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D1E3D0-A990-D44E-838D-FA7A176CB159}"/>
              </a:ext>
            </a:extLst>
          </p:cNvPr>
          <p:cNvSpPr txBox="1"/>
          <p:nvPr/>
        </p:nvSpPr>
        <p:spPr>
          <a:xfrm>
            <a:off x="4602372" y="5056433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38B179-212C-2746-AD09-4880C457C64A}"/>
              </a:ext>
            </a:extLst>
          </p:cNvPr>
          <p:cNvSpPr txBox="1"/>
          <p:nvPr/>
        </p:nvSpPr>
        <p:spPr>
          <a:xfrm>
            <a:off x="5132175" y="4516978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EB4DF4-9D00-B948-8DC4-85721DF1182D}"/>
              </a:ext>
            </a:extLst>
          </p:cNvPr>
          <p:cNvSpPr/>
          <p:nvPr/>
        </p:nvSpPr>
        <p:spPr>
          <a:xfrm>
            <a:off x="1077135" y="2346607"/>
            <a:ext cx="370840" cy="365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2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ED02-3CB6-B54D-9C74-04431CBC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Images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266BDCB-226E-5346-9FF3-456AD0C18D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7637" y="1129186"/>
            <a:ext cx="5390495" cy="213175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On a N x M x 3 color image, </a:t>
            </a:r>
            <a:r>
              <a:rPr lang="en-US" sz="28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800" dirty="0"/>
              <a:t> </a:t>
            </a:r>
          </a:p>
          <a:p>
            <a:r>
              <a:rPr lang="en-US" sz="2400" dirty="0"/>
              <a:t>N: # of rows, </a:t>
            </a:r>
          </a:p>
          <a:p>
            <a:r>
              <a:rPr lang="en-US" sz="2400" dirty="0"/>
              <a:t>M: # of columns, </a:t>
            </a:r>
          </a:p>
          <a:p>
            <a:r>
              <a:rPr lang="en-US" sz="2400" dirty="0"/>
              <a:t>3 channels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2D6B7-C905-4A42-A8A1-19FB76537585}"/>
              </a:ext>
            </a:extLst>
          </p:cNvPr>
          <p:cNvSpPr txBox="1"/>
          <p:nvPr/>
        </p:nvSpPr>
        <p:spPr>
          <a:xfrm>
            <a:off x="6085576" y="3260938"/>
            <a:ext cx="5390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000" dirty="0"/>
              <a:t>[0, 0, 0] =&gt; 43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000" dirty="0"/>
              <a:t>[0, 0, 1] =&gt; 98</a:t>
            </a:r>
          </a:p>
          <a:p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78A2F1-3233-8F47-986A-B06332540BD2}"/>
              </a:ext>
            </a:extLst>
          </p:cNvPr>
          <p:cNvSpPr txBox="1"/>
          <p:nvPr/>
        </p:nvSpPr>
        <p:spPr>
          <a:xfrm>
            <a:off x="2779070" y="4917675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39583-9F9D-7C40-94CD-2927B9942CB6}"/>
              </a:ext>
            </a:extLst>
          </p:cNvPr>
          <p:cNvSpPr txBox="1"/>
          <p:nvPr/>
        </p:nvSpPr>
        <p:spPr>
          <a:xfrm>
            <a:off x="3289644" y="4381892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8771C2-1C4C-9944-9D6A-41DE8B4A8B4B}"/>
              </a:ext>
            </a:extLst>
          </p:cNvPr>
          <p:cNvSpPr txBox="1"/>
          <p:nvPr/>
        </p:nvSpPr>
        <p:spPr>
          <a:xfrm>
            <a:off x="3851346" y="4012560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4F51BCD-D091-8840-8466-E900BACAD5EB}"/>
              </a:ext>
            </a:extLst>
          </p:cNvPr>
          <p:cNvGraphicFramePr>
            <a:graphicFrameLocks noGrp="1"/>
          </p:cNvGraphicFramePr>
          <p:nvPr/>
        </p:nvGraphicFramePr>
        <p:xfrm>
          <a:off x="2127690" y="1267437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B01493A-381C-D746-B588-7F9D428E5CAB}"/>
              </a:ext>
            </a:extLst>
          </p:cNvPr>
          <p:cNvGraphicFramePr>
            <a:graphicFrameLocks noGrp="1"/>
          </p:cNvGraphicFramePr>
          <p:nvPr/>
        </p:nvGraphicFramePr>
        <p:xfrm>
          <a:off x="1582798" y="1809584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94D207-BE55-FC43-B0B9-5688C7C0684F}"/>
              </a:ext>
            </a:extLst>
          </p:cNvPr>
          <p:cNvGraphicFramePr>
            <a:graphicFrameLocks noGrp="1"/>
          </p:cNvGraphicFramePr>
          <p:nvPr/>
        </p:nvGraphicFramePr>
        <p:xfrm>
          <a:off x="1053439" y="2335974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255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A5D8E95F-A401-4341-99AB-F5CEE8C82857}"/>
              </a:ext>
            </a:extLst>
          </p:cNvPr>
          <p:cNvSpPr txBox="1"/>
          <p:nvPr/>
        </p:nvSpPr>
        <p:spPr>
          <a:xfrm>
            <a:off x="4091798" y="5592216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D9E9BD-79F7-B24F-BED5-18EE039C31D0}"/>
              </a:ext>
            </a:extLst>
          </p:cNvPr>
          <p:cNvSpPr txBox="1"/>
          <p:nvPr/>
        </p:nvSpPr>
        <p:spPr>
          <a:xfrm>
            <a:off x="4602372" y="5056433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85683-8E56-BE4D-B87E-F4A44BEBEC9C}"/>
              </a:ext>
            </a:extLst>
          </p:cNvPr>
          <p:cNvSpPr txBox="1"/>
          <p:nvPr/>
        </p:nvSpPr>
        <p:spPr>
          <a:xfrm>
            <a:off x="5132175" y="4516978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5A9263-D3AC-0549-BF8B-EA0C37D8F0AD}"/>
              </a:ext>
            </a:extLst>
          </p:cNvPr>
          <p:cNvSpPr/>
          <p:nvPr/>
        </p:nvSpPr>
        <p:spPr>
          <a:xfrm>
            <a:off x="1606729" y="1829069"/>
            <a:ext cx="370840" cy="365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3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ED02-3CB6-B54D-9C74-04431CBC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617CC-90B8-A943-B79B-882B18AF505C}"/>
              </a:ext>
            </a:extLst>
          </p:cNvPr>
          <p:cNvSpPr txBox="1"/>
          <p:nvPr/>
        </p:nvSpPr>
        <p:spPr>
          <a:xfrm>
            <a:off x="2779070" y="4917675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61104-A1E5-9A43-9504-94C0F41A46A6}"/>
              </a:ext>
            </a:extLst>
          </p:cNvPr>
          <p:cNvSpPr txBox="1"/>
          <p:nvPr/>
        </p:nvSpPr>
        <p:spPr>
          <a:xfrm>
            <a:off x="3289644" y="4381892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A16C3-1115-2144-A2F3-33A160F5B1CB}"/>
              </a:ext>
            </a:extLst>
          </p:cNvPr>
          <p:cNvSpPr txBox="1"/>
          <p:nvPr/>
        </p:nvSpPr>
        <p:spPr>
          <a:xfrm>
            <a:off x="3851346" y="4012560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266BDCB-226E-5346-9FF3-456AD0C18D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7637" y="1129186"/>
            <a:ext cx="5287671" cy="213175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On a N x M x 3 color image, </a:t>
            </a:r>
            <a:r>
              <a:rPr lang="en-US" sz="28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800" dirty="0"/>
              <a:t> </a:t>
            </a:r>
          </a:p>
          <a:p>
            <a:r>
              <a:rPr lang="en-US" sz="2400" dirty="0"/>
              <a:t>N: # of rows, </a:t>
            </a:r>
          </a:p>
          <a:p>
            <a:r>
              <a:rPr lang="en-US" sz="2400" dirty="0"/>
              <a:t>M: # of columns, </a:t>
            </a:r>
          </a:p>
          <a:p>
            <a:r>
              <a:rPr lang="en-US" sz="2400" dirty="0"/>
              <a:t>3 channels</a:t>
            </a:r>
          </a:p>
          <a:p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A217D5A-AF86-2944-A2F3-334D3C604FB4}"/>
              </a:ext>
            </a:extLst>
          </p:cNvPr>
          <p:cNvGraphicFramePr>
            <a:graphicFrameLocks noGrp="1"/>
          </p:cNvGraphicFramePr>
          <p:nvPr/>
        </p:nvGraphicFramePr>
        <p:xfrm>
          <a:off x="2127690" y="1267437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8A124-9F0A-FA48-B929-84B3E1297799}"/>
              </a:ext>
            </a:extLst>
          </p:cNvPr>
          <p:cNvGraphicFramePr>
            <a:graphicFrameLocks noGrp="1"/>
          </p:cNvGraphicFramePr>
          <p:nvPr/>
        </p:nvGraphicFramePr>
        <p:xfrm>
          <a:off x="1582798" y="1809584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4BA019-E7F3-7849-8DB0-323F1A42C94B}"/>
              </a:ext>
            </a:extLst>
          </p:cNvPr>
          <p:cNvGraphicFramePr>
            <a:graphicFrameLocks noGrp="1"/>
          </p:cNvGraphicFramePr>
          <p:nvPr/>
        </p:nvGraphicFramePr>
        <p:xfrm>
          <a:off x="1053439" y="2335974"/>
          <a:ext cx="3345056" cy="315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32">
                  <a:extLst>
                    <a:ext uri="{9D8B030D-6E8A-4147-A177-3AD203B41FA5}">
                      <a16:colId xmlns:a16="http://schemas.microsoft.com/office/drawing/2014/main" val="315338927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94199224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432413266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794570513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1265214291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280678820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459276259"/>
                    </a:ext>
                  </a:extLst>
                </a:gridCol>
                <a:gridCol w="418132">
                  <a:extLst>
                    <a:ext uri="{9D8B030D-6E8A-4147-A177-3AD203B41FA5}">
                      <a16:colId xmlns:a16="http://schemas.microsoft.com/office/drawing/2014/main" val="3673550642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176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492646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9934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4940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936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255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144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151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88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47211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223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235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222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47979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209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214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226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231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230</a:t>
                      </a:r>
                    </a:p>
                  </a:txBody>
                  <a:tcPr marL="61971" marR="61971" marT="30986" marB="3098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1132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223CEB7-B235-354A-9B2D-71291C95CC45}"/>
              </a:ext>
            </a:extLst>
          </p:cNvPr>
          <p:cNvSpPr txBox="1"/>
          <p:nvPr/>
        </p:nvSpPr>
        <p:spPr>
          <a:xfrm>
            <a:off x="4091798" y="5592216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12D38-07B4-8748-9EF7-50C3F714D42C}"/>
              </a:ext>
            </a:extLst>
          </p:cNvPr>
          <p:cNvSpPr txBox="1"/>
          <p:nvPr/>
        </p:nvSpPr>
        <p:spPr>
          <a:xfrm>
            <a:off x="4602372" y="5056433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066D0-0D03-6743-81BA-ACB42FD328E7}"/>
              </a:ext>
            </a:extLst>
          </p:cNvPr>
          <p:cNvSpPr txBox="1"/>
          <p:nvPr/>
        </p:nvSpPr>
        <p:spPr>
          <a:xfrm>
            <a:off x="5132175" y="4516978"/>
            <a:ext cx="5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A16DA-FEC0-F444-A4EB-1B46887FC2E9}"/>
              </a:ext>
            </a:extLst>
          </p:cNvPr>
          <p:cNvSpPr/>
          <p:nvPr/>
        </p:nvSpPr>
        <p:spPr>
          <a:xfrm>
            <a:off x="5070414" y="4037089"/>
            <a:ext cx="370840" cy="365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2D6B7-C905-4A42-A8A1-19FB76537585}"/>
              </a:ext>
            </a:extLst>
          </p:cNvPr>
          <p:cNvSpPr txBox="1"/>
          <p:nvPr/>
        </p:nvSpPr>
        <p:spPr>
          <a:xfrm>
            <a:off x="6085576" y="3260938"/>
            <a:ext cx="53904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000" dirty="0"/>
              <a:t>[0, 0, 0] =&gt; 43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000" dirty="0"/>
              <a:t>[0, 0, 1] =&gt; 98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000" dirty="0"/>
              <a:t>[N-1, M-1, 2] =&gt; 30</a:t>
            </a:r>
          </a:p>
        </p:txBody>
      </p:sp>
    </p:spTree>
    <p:extLst>
      <p:ext uri="{BB962C8B-B14F-4D97-AF65-F5344CB8AC3E}">
        <p14:creationId xmlns:p14="http://schemas.microsoft.com/office/powerpoint/2010/main" val="20175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81E39996-7E1B-A54A-AF97-6354C9A8D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0449" y="1129186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E.g., on a 16x16 RGB image, </a:t>
            </a:r>
            <a:r>
              <a:rPr lang="en-US" sz="32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3200" b="1" i="1" dirty="0"/>
              <a:t> </a:t>
            </a:r>
            <a:r>
              <a:rPr lang="en-US" dirty="0"/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C2E44-A5DF-C14E-919F-4244BCDA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54875-A117-0049-BFB1-AB981EFB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85" y="1876823"/>
            <a:ext cx="3265408" cy="329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687CB5-9D13-D14F-AF45-ECF6255E8A01}"/>
              </a:ext>
            </a:extLst>
          </p:cNvPr>
          <p:cNvCxnSpPr/>
          <p:nvPr/>
        </p:nvCxnSpPr>
        <p:spPr>
          <a:xfrm>
            <a:off x="2274083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855FB5-4D34-2C43-A881-10634E85173A}"/>
              </a:ext>
            </a:extLst>
          </p:cNvPr>
          <p:cNvCxnSpPr/>
          <p:nvPr/>
        </p:nvCxnSpPr>
        <p:spPr>
          <a:xfrm>
            <a:off x="2094126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0E0E1A-C8E8-724E-8DE4-56F9B395725B}"/>
              </a:ext>
            </a:extLst>
          </p:cNvPr>
          <p:cNvCxnSpPr/>
          <p:nvPr/>
        </p:nvCxnSpPr>
        <p:spPr>
          <a:xfrm>
            <a:off x="1910338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73B37F-0599-F240-AA39-788073F323FA}"/>
              </a:ext>
            </a:extLst>
          </p:cNvPr>
          <p:cNvCxnSpPr/>
          <p:nvPr/>
        </p:nvCxnSpPr>
        <p:spPr>
          <a:xfrm>
            <a:off x="1718894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37BFFC-4127-BF4B-93E7-7B0BEB88A82A}"/>
              </a:ext>
            </a:extLst>
          </p:cNvPr>
          <p:cNvCxnSpPr/>
          <p:nvPr/>
        </p:nvCxnSpPr>
        <p:spPr>
          <a:xfrm>
            <a:off x="2461698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B053D2-8E9F-1347-96E6-8772763230FA}"/>
              </a:ext>
            </a:extLst>
          </p:cNvPr>
          <p:cNvCxnSpPr/>
          <p:nvPr/>
        </p:nvCxnSpPr>
        <p:spPr>
          <a:xfrm>
            <a:off x="2653142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15E4B8-EC8E-7E45-800A-04B03812805A}"/>
              </a:ext>
            </a:extLst>
          </p:cNvPr>
          <p:cNvCxnSpPr/>
          <p:nvPr/>
        </p:nvCxnSpPr>
        <p:spPr>
          <a:xfrm>
            <a:off x="3396178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F74CC4-5FB4-2249-8360-09C588AAAD6C}"/>
              </a:ext>
            </a:extLst>
          </p:cNvPr>
          <p:cNvCxnSpPr/>
          <p:nvPr/>
        </p:nvCxnSpPr>
        <p:spPr>
          <a:xfrm>
            <a:off x="3215991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5A170-9E5C-AF42-B14B-B6E1D6902CE1}"/>
              </a:ext>
            </a:extLst>
          </p:cNvPr>
          <p:cNvCxnSpPr/>
          <p:nvPr/>
        </p:nvCxnSpPr>
        <p:spPr>
          <a:xfrm>
            <a:off x="3032203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627304-459D-1543-8BA8-951F399E862D}"/>
              </a:ext>
            </a:extLst>
          </p:cNvPr>
          <p:cNvCxnSpPr/>
          <p:nvPr/>
        </p:nvCxnSpPr>
        <p:spPr>
          <a:xfrm>
            <a:off x="2840761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CBB041-09EE-E541-BFCD-B200B76E92EB}"/>
              </a:ext>
            </a:extLst>
          </p:cNvPr>
          <p:cNvCxnSpPr/>
          <p:nvPr/>
        </p:nvCxnSpPr>
        <p:spPr>
          <a:xfrm>
            <a:off x="3591221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5A2C9B-5033-8248-9BEC-103E1150E068}"/>
              </a:ext>
            </a:extLst>
          </p:cNvPr>
          <p:cNvCxnSpPr/>
          <p:nvPr/>
        </p:nvCxnSpPr>
        <p:spPr>
          <a:xfrm>
            <a:off x="3767351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135008-AE18-C94F-9E26-8FC6FB20F418}"/>
              </a:ext>
            </a:extLst>
          </p:cNvPr>
          <p:cNvCxnSpPr/>
          <p:nvPr/>
        </p:nvCxnSpPr>
        <p:spPr>
          <a:xfrm>
            <a:off x="4506328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3DAEDB-B453-BE4D-8430-1787AA6F834E}"/>
              </a:ext>
            </a:extLst>
          </p:cNvPr>
          <p:cNvCxnSpPr/>
          <p:nvPr/>
        </p:nvCxnSpPr>
        <p:spPr>
          <a:xfrm>
            <a:off x="4326371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57D255-B033-F446-97F0-7A0FCD22CFA4}"/>
              </a:ext>
            </a:extLst>
          </p:cNvPr>
          <p:cNvCxnSpPr/>
          <p:nvPr/>
        </p:nvCxnSpPr>
        <p:spPr>
          <a:xfrm>
            <a:off x="4150242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47925A-D144-4E47-AE10-D72CA5294D9E}"/>
              </a:ext>
            </a:extLst>
          </p:cNvPr>
          <p:cNvCxnSpPr/>
          <p:nvPr/>
        </p:nvCxnSpPr>
        <p:spPr>
          <a:xfrm>
            <a:off x="3958797" y="2026402"/>
            <a:ext cx="0" cy="299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0A11ED-14C8-0F4A-B0E1-B68945A27A36}"/>
              </a:ext>
            </a:extLst>
          </p:cNvPr>
          <p:cNvCxnSpPr/>
          <p:nvPr/>
        </p:nvCxnSpPr>
        <p:spPr>
          <a:xfrm>
            <a:off x="1531279" y="2197299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DA06DB-B519-D04D-A238-5036192B28F3}"/>
              </a:ext>
            </a:extLst>
          </p:cNvPr>
          <p:cNvCxnSpPr/>
          <p:nvPr/>
        </p:nvCxnSpPr>
        <p:spPr>
          <a:xfrm>
            <a:off x="1544678" y="2371226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B4EBF7-0944-D649-9690-844A6390E987}"/>
              </a:ext>
            </a:extLst>
          </p:cNvPr>
          <p:cNvCxnSpPr/>
          <p:nvPr/>
        </p:nvCxnSpPr>
        <p:spPr>
          <a:xfrm>
            <a:off x="1544678" y="2564477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C5EB65-3A7F-2E40-9D8D-3A1D2E177BC2}"/>
              </a:ext>
            </a:extLst>
          </p:cNvPr>
          <p:cNvCxnSpPr/>
          <p:nvPr/>
        </p:nvCxnSpPr>
        <p:spPr>
          <a:xfrm>
            <a:off x="1544678" y="2742268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9C48C4-ADF6-1A4F-A370-483FDDD467AA}"/>
              </a:ext>
            </a:extLst>
          </p:cNvPr>
          <p:cNvCxnSpPr/>
          <p:nvPr/>
        </p:nvCxnSpPr>
        <p:spPr>
          <a:xfrm>
            <a:off x="1544678" y="2939383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F30A1D-60ED-714F-BE83-9757D9E743B1}"/>
              </a:ext>
            </a:extLst>
          </p:cNvPr>
          <p:cNvCxnSpPr/>
          <p:nvPr/>
        </p:nvCxnSpPr>
        <p:spPr>
          <a:xfrm>
            <a:off x="1544678" y="4825517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D82C8F-C23F-B449-9E07-1E329B509842}"/>
              </a:ext>
            </a:extLst>
          </p:cNvPr>
          <p:cNvCxnSpPr/>
          <p:nvPr/>
        </p:nvCxnSpPr>
        <p:spPr>
          <a:xfrm>
            <a:off x="1544678" y="4647726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345E45-77D5-E941-A925-54748582C3E7}"/>
              </a:ext>
            </a:extLst>
          </p:cNvPr>
          <p:cNvCxnSpPr/>
          <p:nvPr/>
        </p:nvCxnSpPr>
        <p:spPr>
          <a:xfrm>
            <a:off x="1544678" y="4454474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D09F2D-522C-4842-98A9-EA652D4ABF14}"/>
              </a:ext>
            </a:extLst>
          </p:cNvPr>
          <p:cNvCxnSpPr/>
          <p:nvPr/>
        </p:nvCxnSpPr>
        <p:spPr>
          <a:xfrm>
            <a:off x="1529364" y="4261223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B5ADC5-3D1B-B14A-9909-ACA2D499401B}"/>
              </a:ext>
            </a:extLst>
          </p:cNvPr>
          <p:cNvCxnSpPr/>
          <p:nvPr/>
        </p:nvCxnSpPr>
        <p:spPr>
          <a:xfrm>
            <a:off x="1529364" y="4075702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A350FD-2CCD-A741-93BC-6C5541793D55}"/>
              </a:ext>
            </a:extLst>
          </p:cNvPr>
          <p:cNvCxnSpPr/>
          <p:nvPr/>
        </p:nvCxnSpPr>
        <p:spPr>
          <a:xfrm>
            <a:off x="1529364" y="3890180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182E02-4721-274C-9E56-176516C5F547}"/>
              </a:ext>
            </a:extLst>
          </p:cNvPr>
          <p:cNvCxnSpPr/>
          <p:nvPr/>
        </p:nvCxnSpPr>
        <p:spPr>
          <a:xfrm>
            <a:off x="1529364" y="3704660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26A348-B2CD-9843-B351-AF5892B4871B}"/>
              </a:ext>
            </a:extLst>
          </p:cNvPr>
          <p:cNvCxnSpPr/>
          <p:nvPr/>
        </p:nvCxnSpPr>
        <p:spPr>
          <a:xfrm>
            <a:off x="1529364" y="3510712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1C03B24-A23A-3F4F-AD66-9C4A55C9F2ED}"/>
              </a:ext>
            </a:extLst>
          </p:cNvPr>
          <p:cNvCxnSpPr/>
          <p:nvPr/>
        </p:nvCxnSpPr>
        <p:spPr>
          <a:xfrm>
            <a:off x="1529364" y="3321249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554F62-BF26-474F-B568-CFF6E614B082}"/>
              </a:ext>
            </a:extLst>
          </p:cNvPr>
          <p:cNvCxnSpPr/>
          <p:nvPr/>
        </p:nvCxnSpPr>
        <p:spPr>
          <a:xfrm>
            <a:off x="1544678" y="3131785"/>
            <a:ext cx="297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A500D1-186D-CA4E-8B5C-D216721E9167}"/>
              </a:ext>
            </a:extLst>
          </p:cNvPr>
          <p:cNvCxnSpPr>
            <a:cxnSpLocks/>
          </p:cNvCxnSpPr>
          <p:nvPr/>
        </p:nvCxnSpPr>
        <p:spPr>
          <a:xfrm>
            <a:off x="1506394" y="5180777"/>
            <a:ext cx="29980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2C5B798-7833-404F-9115-BBA4453E4F64}"/>
              </a:ext>
            </a:extLst>
          </p:cNvPr>
          <p:cNvSpPr txBox="1"/>
          <p:nvPr/>
        </p:nvSpPr>
        <p:spPr>
          <a:xfrm>
            <a:off x="2345398" y="5318574"/>
            <a:ext cx="158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16 cells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9B512F-1D8D-F94C-B5CA-3DF106679D10}"/>
              </a:ext>
            </a:extLst>
          </p:cNvPr>
          <p:cNvCxnSpPr>
            <a:cxnSpLocks/>
          </p:cNvCxnSpPr>
          <p:nvPr/>
        </p:nvCxnSpPr>
        <p:spPr>
          <a:xfrm flipV="1">
            <a:off x="1384185" y="2067124"/>
            <a:ext cx="0" cy="2887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68C1A19-A717-4B42-8831-DD04759C01C3}"/>
              </a:ext>
            </a:extLst>
          </p:cNvPr>
          <p:cNvSpPr txBox="1"/>
          <p:nvPr/>
        </p:nvSpPr>
        <p:spPr>
          <a:xfrm rot="16200000">
            <a:off x="304904" y="2964262"/>
            <a:ext cx="1647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16 cells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BF1275-76A6-DC4A-A91C-18CA342E3D56}"/>
              </a:ext>
            </a:extLst>
          </p:cNvPr>
          <p:cNvSpPr txBox="1"/>
          <p:nvPr/>
        </p:nvSpPr>
        <p:spPr>
          <a:xfrm>
            <a:off x="4841034" y="2933068"/>
            <a:ext cx="4223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		  </a:t>
            </a:r>
            <a:r>
              <a:rPr lang="en-US" sz="20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Im</a:t>
            </a:r>
            <a:r>
              <a:rPr lang="en-US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2000" dirty="0"/>
              <a:t>[11, 5] = [120, 42, 151]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49909F-2B87-4A4E-94CA-6629C80DD0FE}"/>
              </a:ext>
            </a:extLst>
          </p:cNvPr>
          <p:cNvSpPr/>
          <p:nvPr/>
        </p:nvSpPr>
        <p:spPr>
          <a:xfrm>
            <a:off x="3582378" y="2933122"/>
            <a:ext cx="207449" cy="209407"/>
          </a:xfrm>
          <a:prstGeom prst="rect">
            <a:avLst/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65DBE7-81F8-E54A-9774-747DEA1B21A8}"/>
              </a:ext>
            </a:extLst>
          </p:cNvPr>
          <p:cNvCxnSpPr>
            <a:cxnSpLocks/>
            <a:endCxn id="48" idx="3"/>
          </p:cNvCxnSpPr>
          <p:nvPr/>
        </p:nvCxnSpPr>
        <p:spPr>
          <a:xfrm flipH="1" flipV="1">
            <a:off x="3789827" y="3037826"/>
            <a:ext cx="1807409" cy="9395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9C0A0F-B6A1-6447-B50B-B36C43E855F1}"/>
              </a:ext>
            </a:extLst>
          </p:cNvPr>
          <p:cNvCxnSpPr>
            <a:cxnSpLocks/>
          </p:cNvCxnSpPr>
          <p:nvPr/>
        </p:nvCxnSpPr>
        <p:spPr>
          <a:xfrm>
            <a:off x="7451633" y="2503061"/>
            <a:ext cx="0" cy="49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B0E10D-A39E-C143-87F8-4C95D851C0CE}"/>
              </a:ext>
            </a:extLst>
          </p:cNvPr>
          <p:cNvCxnSpPr>
            <a:cxnSpLocks/>
          </p:cNvCxnSpPr>
          <p:nvPr/>
        </p:nvCxnSpPr>
        <p:spPr>
          <a:xfrm flipV="1">
            <a:off x="7955787" y="3273153"/>
            <a:ext cx="0" cy="58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FC75D2-3E45-9E4D-9587-B265104D0EB4}"/>
              </a:ext>
            </a:extLst>
          </p:cNvPr>
          <p:cNvCxnSpPr>
            <a:cxnSpLocks/>
          </p:cNvCxnSpPr>
          <p:nvPr/>
        </p:nvCxnSpPr>
        <p:spPr>
          <a:xfrm>
            <a:off x="8392644" y="2495792"/>
            <a:ext cx="0" cy="49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9C68168-97D6-754C-9B3D-65F5E5D9E49A}"/>
              </a:ext>
            </a:extLst>
          </p:cNvPr>
          <p:cNvSpPr txBox="1"/>
          <p:nvPr/>
        </p:nvSpPr>
        <p:spPr>
          <a:xfrm>
            <a:off x="7115503" y="2081927"/>
            <a:ext cx="90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3FB288-711F-EB47-9249-5A6D4C3852D4}"/>
              </a:ext>
            </a:extLst>
          </p:cNvPr>
          <p:cNvSpPr txBox="1"/>
          <p:nvPr/>
        </p:nvSpPr>
        <p:spPr>
          <a:xfrm>
            <a:off x="7451633" y="3861513"/>
            <a:ext cx="1286678" cy="51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Green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1B296-91FD-3A43-9898-3C87531472E0}"/>
              </a:ext>
            </a:extLst>
          </p:cNvPr>
          <p:cNvSpPr txBox="1"/>
          <p:nvPr/>
        </p:nvSpPr>
        <p:spPr>
          <a:xfrm>
            <a:off x="8023149" y="2068193"/>
            <a:ext cx="1183124" cy="51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30467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54FF-3A0E-B846-8EDB-9B04D28EE600}"/>
              </a:ext>
            </a:extLst>
          </p:cNvPr>
          <p:cNvSpPr txBox="1">
            <a:spLocks/>
          </p:cNvSpPr>
          <p:nvPr/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/>
          <a:lstStyle>
            <a:lvl1pPr algn="l" defTabSz="9979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Neural Network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7D210B0-CC31-D64B-BFEA-A28F885B4327}"/>
              </a:ext>
            </a:extLst>
          </p:cNvPr>
          <p:cNvSpPr txBox="1">
            <a:spLocks/>
          </p:cNvSpPr>
          <p:nvPr/>
        </p:nvSpPr>
        <p:spPr>
          <a:xfrm>
            <a:off x="6143247" y="1283369"/>
            <a:ext cx="5841087" cy="4192144"/>
          </a:xfrm>
          <a:prstGeom prst="rect">
            <a:avLst/>
          </a:prstGeom>
        </p:spPr>
        <p:txBody>
          <a:bodyPr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A standard </a:t>
            </a:r>
            <a:r>
              <a:rPr lang="en-US" sz="2800" b="1" i="1" dirty="0"/>
              <a:t>Neural Network </a:t>
            </a:r>
            <a:r>
              <a:rPr lang="en-US" sz="2800" b="1" dirty="0"/>
              <a:t>:</a:t>
            </a:r>
            <a:endParaRPr lang="en-US" sz="2800" dirty="0"/>
          </a:p>
          <a:p>
            <a:pPr marL="285750" indent="-285750"/>
            <a:r>
              <a:rPr lang="en-US" sz="2400" dirty="0"/>
              <a:t>3 parts: one </a:t>
            </a:r>
            <a:r>
              <a:rPr lang="en-US" sz="2400" b="1" dirty="0"/>
              <a:t>input</a:t>
            </a:r>
            <a:r>
              <a:rPr lang="en-US" sz="2400" dirty="0"/>
              <a:t> layer, one or more </a:t>
            </a:r>
            <a:r>
              <a:rPr lang="en-US" sz="2400" b="1" dirty="0"/>
              <a:t>hidden</a:t>
            </a:r>
            <a:r>
              <a:rPr lang="en-US" sz="2400" dirty="0"/>
              <a:t> layer(s) and one </a:t>
            </a:r>
            <a:r>
              <a:rPr lang="en-US" sz="2400" b="1" dirty="0"/>
              <a:t>output</a:t>
            </a:r>
            <a:r>
              <a:rPr lang="en-US" sz="2400" dirty="0"/>
              <a:t> layer</a:t>
            </a:r>
          </a:p>
          <a:p>
            <a:pPr marL="285750" indent="-285750"/>
            <a:r>
              <a:rPr lang="en-US" sz="2400" dirty="0"/>
              <a:t>Layers are connected</a:t>
            </a:r>
          </a:p>
          <a:p>
            <a:pPr marL="285750" indent="-285750"/>
            <a:r>
              <a:rPr lang="en-US" sz="2400" dirty="0"/>
              <a:t>Each layer’ neurons use the same  activation function</a:t>
            </a:r>
          </a:p>
          <a:p>
            <a:pPr marL="285750" indent="-285750"/>
            <a:r>
              <a:rPr lang="en-US" sz="2400" dirty="0"/>
              <a:t>Also refers as a </a:t>
            </a:r>
            <a:r>
              <a:rPr lang="en-US" sz="2400" b="1" i="1" dirty="0"/>
              <a:t>Multilayer Perceptron (</a:t>
            </a:r>
            <a:r>
              <a:rPr lang="en-US" sz="2400" b="1" i="1" dirty="0">
                <a:solidFill>
                  <a:schemeClr val="accent3"/>
                </a:solidFill>
              </a:rPr>
              <a:t>MLP</a:t>
            </a:r>
            <a:r>
              <a:rPr lang="en-US" sz="2400" b="1" dirty="0"/>
              <a:t>) </a:t>
            </a:r>
            <a:endParaRPr lang="en-US" sz="2400" dirty="0"/>
          </a:p>
          <a:p>
            <a:pPr marL="784750" lvl="1" indent="-285750"/>
            <a:r>
              <a:rPr lang="en-US" sz="2400" b="1" i="1" dirty="0">
                <a:solidFill>
                  <a:schemeClr val="accent3"/>
                </a:solidFill>
              </a:rPr>
              <a:t>Dense/Linear</a:t>
            </a:r>
            <a:r>
              <a:rPr lang="en-US" sz="2400" dirty="0"/>
              <a:t> layer</a:t>
            </a:r>
          </a:p>
          <a:p>
            <a:pPr marL="285750" indent="-285750"/>
            <a:r>
              <a:rPr lang="en-US" sz="2400" dirty="0">
                <a:hlinkClick r:id="rId3"/>
              </a:rPr>
              <a:t>More details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44D1B-B908-0D42-9EE4-399E05AE5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79" t="77550" r="28449" b="5734"/>
          <a:stretch/>
        </p:blipFill>
        <p:spPr>
          <a:xfrm>
            <a:off x="3338391" y="4793140"/>
            <a:ext cx="982603" cy="7814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DCFC485-09F8-1747-A1C9-7BB8A153D305}"/>
              </a:ext>
            </a:extLst>
          </p:cNvPr>
          <p:cNvSpPr/>
          <p:nvPr/>
        </p:nvSpPr>
        <p:spPr>
          <a:xfrm rot="16200000">
            <a:off x="3590734" y="4313686"/>
            <a:ext cx="377687" cy="3313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E55AB-3C18-E845-A049-5AE883926520}"/>
              </a:ext>
            </a:extLst>
          </p:cNvPr>
          <p:cNvSpPr txBox="1"/>
          <p:nvPr/>
        </p:nvSpPr>
        <p:spPr>
          <a:xfrm>
            <a:off x="3954829" y="4324266"/>
            <a:ext cx="134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Flatten</a:t>
            </a:r>
            <a:endParaRPr lang="en-US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BFB34-6A3D-D549-88E8-2F56E46F4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89" y="1344830"/>
            <a:ext cx="5231403" cy="286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62" y="179214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Course Overview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 txBox="1">
            <a:spLocks/>
          </p:cNvSpPr>
          <p:nvPr/>
        </p:nvSpPr>
        <p:spPr>
          <a:xfrm>
            <a:off x="694902" y="1265779"/>
            <a:ext cx="10261569" cy="4594124"/>
          </a:xfrm>
          <a:prstGeom prst="roundRect">
            <a:avLst>
              <a:gd name="adj" fmla="val 3274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 </a:t>
            </a:r>
          </a:p>
          <a:p>
            <a:pPr marL="352425" indent="-352425">
              <a:lnSpc>
                <a:spcPts val="1520"/>
              </a:lnSpc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Intro to ML and Computer Vision (CV)</a:t>
            </a: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Neural Networks and Convolutional Neural Networks (CNN) </a:t>
            </a: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Classic CNN Architectures: </a:t>
            </a:r>
            <a:r>
              <a:rPr lang="en-US" sz="2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LeNet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sz="2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AlexNet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VGG and </a:t>
            </a:r>
            <a:r>
              <a:rPr lang="en-US" sz="2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ResNet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Final Project: Image Classification</a:t>
            </a: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Object Detection: Bounding Box,</a:t>
            </a:r>
            <a:r>
              <a:rPr lang="zh-CN" altLang="en-US" sz="2400" dirty="0"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R-CNN and YOLO</a:t>
            </a: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Semantic Segmentation: FCN and U-Net</a:t>
            </a:r>
          </a:p>
          <a:p>
            <a:pPr marL="352425" indent="-352425">
              <a:spcBef>
                <a:spcPts val="1800"/>
              </a:spcBef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Transfer Learning and </a:t>
            </a:r>
            <a:r>
              <a:rPr lang="en-US" sz="2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AutoML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Bef>
                <a:spcPts val="1800"/>
              </a:spcBef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4902" y="1132820"/>
            <a:ext cx="10261569" cy="6206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MLA - Computer Vision Topics</a:t>
            </a:r>
          </a:p>
        </p:txBody>
      </p:sp>
    </p:spTree>
    <p:extLst>
      <p:ext uri="{BB962C8B-B14F-4D97-AF65-F5344CB8AC3E}">
        <p14:creationId xmlns:p14="http://schemas.microsoft.com/office/powerpoint/2010/main" val="5005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15"/>
    </mc:Choice>
    <mc:Fallback xmlns="">
      <p:transition spd="slow" advTm="45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AA70-AA32-2D43-ADC6-486CF33D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MLP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AC8EF-5281-4642-B714-0CA19043C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6" y="1310105"/>
            <a:ext cx="10702663" cy="4599628"/>
          </a:xfrm>
        </p:spPr>
        <p:txBody>
          <a:bodyPr/>
          <a:lstStyle/>
          <a:p>
            <a:r>
              <a:rPr lang="en-US" sz="2800" dirty="0"/>
              <a:t>To many parameters to train…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AD4C4E-81B2-1E4D-BD78-238168FD0C00}"/>
              </a:ext>
            </a:extLst>
          </p:cNvPr>
          <p:cNvSpPr/>
          <p:nvPr/>
        </p:nvSpPr>
        <p:spPr>
          <a:xfrm>
            <a:off x="5006593" y="5309302"/>
            <a:ext cx="2813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Image Size: 200x200x3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0A95C-CC85-854C-9767-029A08731D64}"/>
              </a:ext>
            </a:extLst>
          </p:cNvPr>
          <p:cNvSpPr/>
          <p:nvPr/>
        </p:nvSpPr>
        <p:spPr>
          <a:xfrm>
            <a:off x="694206" y="4015612"/>
            <a:ext cx="3688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# inputs: 200x200x3 =120,000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38FE-CBBB-DD4A-9D8D-34790F79B281}"/>
              </a:ext>
            </a:extLst>
          </p:cNvPr>
          <p:cNvSpPr txBox="1"/>
          <p:nvPr/>
        </p:nvSpPr>
        <p:spPr>
          <a:xfrm>
            <a:off x="10933079" y="2782669"/>
            <a:ext cx="125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……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27A4A7-1600-B548-AA85-7CA259D3B568}"/>
              </a:ext>
            </a:extLst>
          </p:cNvPr>
          <p:cNvSpPr/>
          <p:nvPr/>
        </p:nvSpPr>
        <p:spPr>
          <a:xfrm>
            <a:off x="694206" y="2751891"/>
            <a:ext cx="56251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# hidden units: 100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# parameters: 100x120,000 =12 million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0DB5E5-CF4F-EF4B-A6AD-331B66B7E69D}"/>
              </a:ext>
            </a:extLst>
          </p:cNvPr>
          <p:cNvGrpSpPr/>
          <p:nvPr/>
        </p:nvGrpSpPr>
        <p:grpSpPr>
          <a:xfrm>
            <a:off x="5669986" y="1739388"/>
            <a:ext cx="6372315" cy="4160715"/>
            <a:chOff x="5669986" y="1739388"/>
            <a:chExt cx="6372315" cy="41607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D5BC2B-997D-2943-9F90-0F685154D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879" t="77550" r="28449" b="5734"/>
            <a:stretch/>
          </p:blipFill>
          <p:spPr>
            <a:xfrm>
              <a:off x="8612140" y="5118612"/>
              <a:ext cx="982603" cy="78149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63D6D5C8-E898-234F-B971-A8BF009652E7}"/>
                </a:ext>
              </a:extLst>
            </p:cNvPr>
            <p:cNvSpPr/>
            <p:nvPr/>
          </p:nvSpPr>
          <p:spPr>
            <a:xfrm rot="16200000">
              <a:off x="8864483" y="4681690"/>
              <a:ext cx="377687" cy="33130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9D8931-9EDA-4A4E-9450-0DD1D95C2AB6}"/>
                </a:ext>
              </a:extLst>
            </p:cNvPr>
            <p:cNvSpPr txBox="1"/>
            <p:nvPr/>
          </p:nvSpPr>
          <p:spPr>
            <a:xfrm>
              <a:off x="9257572" y="4728384"/>
              <a:ext cx="13435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/>
                <a:t>Flatten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B766E8-CF3D-014E-B655-E3CAE95B609F}"/>
                </a:ext>
              </a:extLst>
            </p:cNvPr>
            <p:cNvSpPr txBox="1"/>
            <p:nvPr/>
          </p:nvSpPr>
          <p:spPr>
            <a:xfrm>
              <a:off x="10786555" y="3769391"/>
              <a:ext cx="1255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dirty="0"/>
                <a:t>……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5A6B5E3-F88A-5B4C-BB7B-4B24CB32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9986" y="1739388"/>
              <a:ext cx="5225007" cy="284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02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F84E-695E-5A44-A27C-200DE008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reduce parameters?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56CA3-555B-6B49-B698-CE75FF35F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9764" y="1906907"/>
            <a:ext cx="10869636" cy="4599628"/>
          </a:xfrm>
        </p:spPr>
        <p:txBody>
          <a:bodyPr/>
          <a:lstStyle/>
          <a:p>
            <a:r>
              <a:rPr lang="en-US" dirty="0"/>
              <a:t>Where is Waldo?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30D04-5950-7840-B86F-9918631B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013" y="1117600"/>
            <a:ext cx="6284405" cy="4939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EDE261-95BB-D440-9225-BE6E9B005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699" y="2599656"/>
            <a:ext cx="1975379" cy="19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7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F84E-695E-5A44-A27C-200DE008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vision system…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56CA3-555B-6B49-B698-CE75FF35F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4617036" cy="4599628"/>
          </a:xfrm>
        </p:spPr>
        <p:txBody>
          <a:bodyPr/>
          <a:lstStyle/>
          <a:p>
            <a:r>
              <a:rPr lang="en-US" dirty="0"/>
              <a:t>1. Translation Invariance: 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i="1" dirty="0"/>
              <a:t>Similar respond to the same object, regardless of its location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C9353-C5FD-314B-A9C6-315ABFF1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43" y="991804"/>
            <a:ext cx="6423555" cy="51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F84E-695E-5A44-A27C-200DE008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vision system…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56CA3-555B-6B49-B698-CE75FF35F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4470460" cy="4599628"/>
          </a:xfrm>
        </p:spPr>
        <p:txBody>
          <a:bodyPr/>
          <a:lstStyle/>
          <a:p>
            <a:r>
              <a:rPr lang="en-US" dirty="0"/>
              <a:t>2. Locality: 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 </a:t>
            </a:r>
            <a:r>
              <a:rPr lang="en-US" sz="2800" b="1" i="1" dirty="0"/>
              <a:t>Focusing on somewhat local regions</a:t>
            </a:r>
            <a:r>
              <a:rPr lang="en-US" sz="2800" i="1" dirty="0"/>
              <a:t>, rather than a larger scale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C9353-C5FD-314B-A9C6-315ABFF1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43" y="991804"/>
            <a:ext cx="6423555" cy="51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49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E4B4-EB11-9549-939F-96E58764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F936A9-1E0C-2445-AEB7-5EF825CF707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781361" y="1553826"/>
                <a:ext cx="5224095" cy="45996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pixel on the image can be realized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 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“weight” on the </a:t>
                </a:r>
                <a:r>
                  <a:rPr lang="en-US" sz="2400" b="1" i="1" dirty="0"/>
                  <a:t>filter</a:t>
                </a:r>
                <a:r>
                  <a:rPr lang="en-US" sz="2400" dirty="0"/>
                  <a:t> (or </a:t>
                </a:r>
                <a:r>
                  <a:rPr lang="en-US" sz="2400" b="1" i="1" dirty="0"/>
                  <a:t>convolution</a:t>
                </a:r>
                <a:r>
                  <a:rPr lang="en-US" sz="2400" dirty="0"/>
                  <a:t>, or </a:t>
                </a:r>
                <a:r>
                  <a:rPr lang="en-US" sz="2400" b="1" i="1" dirty="0"/>
                  <a:t>kernel</a:t>
                </a:r>
                <a:r>
                  <a:rPr lang="en-US" sz="2400" dirty="0"/>
                  <a:t>) window can be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dirty="0"/>
                  <a:t>    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F936A9-1E0C-2445-AEB7-5EF825CF7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781361" y="1553826"/>
                <a:ext cx="5224095" cy="4599628"/>
              </a:xfrm>
              <a:blipFill>
                <a:blip r:embed="rId3"/>
                <a:stretch>
                  <a:fillRect l="-1453" t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0A4053F-8A6B-9E41-8CB3-E5DA26E8A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05" y="1690028"/>
            <a:ext cx="3477944" cy="3477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EBD33-F295-B44D-B939-4EE331D58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108" y="3853640"/>
            <a:ext cx="4038600" cy="1079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FC1F7DA-AF25-1946-A449-08EF47D41532}"/>
              </a:ext>
            </a:extLst>
          </p:cNvPr>
          <p:cNvGrpSpPr/>
          <p:nvPr/>
        </p:nvGrpSpPr>
        <p:grpSpPr>
          <a:xfrm>
            <a:off x="3671889" y="2957513"/>
            <a:ext cx="1371600" cy="1414461"/>
            <a:chOff x="3671889" y="2957513"/>
            <a:chExt cx="1371600" cy="14144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CE4E98-03A5-6740-97DE-E999BCEDC44C}"/>
                </a:ext>
              </a:extLst>
            </p:cNvPr>
            <p:cNvSpPr/>
            <p:nvPr/>
          </p:nvSpPr>
          <p:spPr>
            <a:xfrm>
              <a:off x="3671889" y="2957513"/>
              <a:ext cx="457200" cy="4714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42A13B-776D-DA43-9C6A-69A46BD09104}"/>
                </a:ext>
              </a:extLst>
            </p:cNvPr>
            <p:cNvSpPr/>
            <p:nvPr/>
          </p:nvSpPr>
          <p:spPr>
            <a:xfrm>
              <a:off x="4129089" y="2957513"/>
              <a:ext cx="457200" cy="4714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DF70DB-506E-654F-AB48-D35A75D610ED}"/>
                </a:ext>
              </a:extLst>
            </p:cNvPr>
            <p:cNvSpPr/>
            <p:nvPr/>
          </p:nvSpPr>
          <p:spPr>
            <a:xfrm>
              <a:off x="4586289" y="2957513"/>
              <a:ext cx="457200" cy="4714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151687-A02A-8E47-A2C6-E8F6868E1FAE}"/>
                </a:ext>
              </a:extLst>
            </p:cNvPr>
            <p:cNvSpPr/>
            <p:nvPr/>
          </p:nvSpPr>
          <p:spPr>
            <a:xfrm>
              <a:off x="3671889" y="3429000"/>
              <a:ext cx="457200" cy="4714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099A5C-E78B-B749-AEC7-E25AF78BC5C6}"/>
                </a:ext>
              </a:extLst>
            </p:cNvPr>
            <p:cNvSpPr/>
            <p:nvPr/>
          </p:nvSpPr>
          <p:spPr>
            <a:xfrm>
              <a:off x="4129089" y="3429000"/>
              <a:ext cx="457200" cy="4714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DD71FF-7AE4-4845-9561-16BFDD565B33}"/>
                </a:ext>
              </a:extLst>
            </p:cNvPr>
            <p:cNvSpPr/>
            <p:nvPr/>
          </p:nvSpPr>
          <p:spPr>
            <a:xfrm>
              <a:off x="4586289" y="3429000"/>
              <a:ext cx="457200" cy="4714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D9566B-6F9B-3A47-8F60-06125AE6C1EC}"/>
                </a:ext>
              </a:extLst>
            </p:cNvPr>
            <p:cNvSpPr/>
            <p:nvPr/>
          </p:nvSpPr>
          <p:spPr>
            <a:xfrm>
              <a:off x="3671889" y="3900487"/>
              <a:ext cx="457200" cy="4714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E85F75-6733-BA42-8D61-EB97F88129AA}"/>
                </a:ext>
              </a:extLst>
            </p:cNvPr>
            <p:cNvSpPr/>
            <p:nvPr/>
          </p:nvSpPr>
          <p:spPr>
            <a:xfrm>
              <a:off x="4129089" y="3900487"/>
              <a:ext cx="457200" cy="4714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FC061F-9716-F34E-9D6E-3BB7418903A1}"/>
                </a:ext>
              </a:extLst>
            </p:cNvPr>
            <p:cNvSpPr/>
            <p:nvPr/>
          </p:nvSpPr>
          <p:spPr>
            <a:xfrm>
              <a:off x="4586289" y="3900487"/>
              <a:ext cx="457200" cy="4714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466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E4B4-EB11-9549-939F-96E58764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F8E38B-96B6-B84C-9E56-0242AEBF2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54" y="1300096"/>
            <a:ext cx="3056966" cy="32323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E88505-93E7-2F49-B5A2-3B6070894766}"/>
              </a:ext>
            </a:extLst>
          </p:cNvPr>
          <p:cNvSpPr/>
          <p:nvPr/>
        </p:nvSpPr>
        <p:spPr>
          <a:xfrm>
            <a:off x="2082040" y="4549189"/>
            <a:ext cx="17475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vdumoulin</a:t>
            </a:r>
            <a:r>
              <a:rPr lang="en-US" dirty="0"/>
              <a:t>@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A6765-92B0-534A-9FC3-E424116CE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064" y="4462347"/>
            <a:ext cx="4038600" cy="107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343B9F-98E5-AA4E-9A2B-02346B34C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654" y="1433580"/>
            <a:ext cx="5468112" cy="221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27F71A-8673-D843-AD68-B0F400824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064" y="3869721"/>
            <a:ext cx="3886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E4B4-EB11-9549-939F-96E58764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95A14-97F3-8349-803E-A210D220B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29363"/>
            <a:ext cx="5468112" cy="2218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57AD1-FA3D-8248-A82C-66057A9B8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56639"/>
            <a:ext cx="5629175" cy="2614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29447-927F-644C-A35F-979F4A2C5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54" y="1300096"/>
            <a:ext cx="3056966" cy="32323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5FAE6C-5FCC-9D4F-B0A6-8F1923F9B085}"/>
              </a:ext>
            </a:extLst>
          </p:cNvPr>
          <p:cNvSpPr/>
          <p:nvPr/>
        </p:nvSpPr>
        <p:spPr>
          <a:xfrm>
            <a:off x="2082040" y="4549189"/>
            <a:ext cx="17475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vdumoulin</a:t>
            </a:r>
            <a:r>
              <a:rPr lang="en-US" dirty="0"/>
              <a:t>@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3445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79B9-9793-4444-AD93-3EBE1B1B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D5084-1F24-D74F-B16D-17710E43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1348238"/>
            <a:ext cx="1970088" cy="458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E325B-EE88-A640-B00B-0230A6871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12" y="2545556"/>
            <a:ext cx="1766888" cy="17668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8676F0-51F2-9B4C-9720-79C454C15B42}"/>
              </a:ext>
            </a:extLst>
          </p:cNvPr>
          <p:cNvSpPr/>
          <p:nvPr/>
        </p:nvSpPr>
        <p:spPr>
          <a:xfrm>
            <a:off x="1408102" y="4312444"/>
            <a:ext cx="95410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wikipedia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34D3C-525E-6B4B-A387-6DF11E7C24B2}"/>
              </a:ext>
            </a:extLst>
          </p:cNvPr>
          <p:cNvSpPr txBox="1"/>
          <p:nvPr/>
        </p:nvSpPr>
        <p:spPr>
          <a:xfrm>
            <a:off x="6234112" y="2905780"/>
            <a:ext cx="5521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/>
              <a:t>What will happen after the filters?</a:t>
            </a:r>
          </a:p>
        </p:txBody>
      </p:sp>
    </p:spTree>
    <p:extLst>
      <p:ext uri="{BB962C8B-B14F-4D97-AF65-F5344CB8AC3E}">
        <p14:creationId xmlns:p14="http://schemas.microsoft.com/office/powerpoint/2010/main" val="138234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79B9-9793-4444-AD93-3EBE1B1B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D5084-1F24-D74F-B16D-17710E43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1348238"/>
            <a:ext cx="1970088" cy="458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E325B-EE88-A640-B00B-0230A6871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12" y="2545556"/>
            <a:ext cx="1766888" cy="17668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8676F0-51F2-9B4C-9720-79C454C15B42}"/>
              </a:ext>
            </a:extLst>
          </p:cNvPr>
          <p:cNvSpPr/>
          <p:nvPr/>
        </p:nvSpPr>
        <p:spPr>
          <a:xfrm>
            <a:off x="1408102" y="4312444"/>
            <a:ext cx="95410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wikipedia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2E703-16ED-1C42-9218-EF5EFD417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426" y="1348238"/>
            <a:ext cx="3279774" cy="454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4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1783-EADE-7041-B344-F31CD8E3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3540C-DDAF-734B-8084-773EFF61E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4617" y="1310104"/>
            <a:ext cx="8931931" cy="4599628"/>
          </a:xfrm>
        </p:spPr>
        <p:txBody>
          <a:bodyPr/>
          <a:lstStyle/>
          <a:p>
            <a:r>
              <a:rPr lang="en-US" b="1" i="1" dirty="0"/>
              <a:t>Padding</a:t>
            </a:r>
            <a:r>
              <a:rPr lang="en-US" dirty="0"/>
              <a:t> adds rows/columns around the input.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5DB3E-512B-1A41-B6D7-AEE5A214032B}"/>
              </a:ext>
            </a:extLst>
          </p:cNvPr>
          <p:cNvSpPr/>
          <p:nvPr/>
        </p:nvSpPr>
        <p:spPr>
          <a:xfrm>
            <a:off x="8776614" y="5284820"/>
            <a:ext cx="17475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vdumoulin</a:t>
            </a:r>
            <a:r>
              <a:rPr lang="en-US" dirty="0"/>
              <a:t>@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0FAB37-E0D2-1A40-81C6-1EC73D50F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5" y="2018408"/>
            <a:ext cx="2799353" cy="318302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5259535-E7B3-7D48-92F7-94954D3E7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7288" y="2243378"/>
            <a:ext cx="5812852" cy="245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ML Applications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8B55F0-5DAC-A94F-81BE-D535DD794DA5}"/>
              </a:ext>
            </a:extLst>
          </p:cNvPr>
          <p:cNvGrpSpPr/>
          <p:nvPr/>
        </p:nvGrpSpPr>
        <p:grpSpPr>
          <a:xfrm>
            <a:off x="7114466" y="1711258"/>
            <a:ext cx="410541" cy="4341712"/>
            <a:chOff x="4743448" y="1752601"/>
            <a:chExt cx="247650" cy="3785522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E66A0A-6848-514C-823C-103EA1E30BF7}"/>
                </a:ext>
              </a:extLst>
            </p:cNvPr>
            <p:cNvSpPr/>
            <p:nvPr/>
          </p:nvSpPr>
          <p:spPr bwMode="auto">
            <a:xfrm rot="10800000">
              <a:off x="4743449" y="4980185"/>
              <a:ext cx="246888" cy="55793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33B0FA62-C123-8045-AB62-D06C81202CEA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3227585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CAAF4BE2-C74C-DE41-B8EA-11D2DF424FAE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45B700-C186-C540-B586-F815D98C0D5F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0157402D-800F-6F42-8A1A-DBD2C7D3DD35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1AC60-8A3E-C64C-95E5-F39671CF1D63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306BE30-D435-E14A-B2D0-5AF70854E28F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59943B-A004-A444-9B78-1E6D47B72B76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042DDD-0719-7944-9C66-0E6E47159EF7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79B78-ACF5-C845-B560-584B883BABD6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ACD027B6-7289-FF49-815A-9528C26EC009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items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A648EF5B-AAB4-CC48-B7C1-1AF725863AC1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</a:t>
            </a:r>
            <a:r>
              <a:rPr lang="en-US" sz="1400" i="1" dirty="0">
                <a:latin typeface="+mj-lt"/>
              </a:rPr>
              <a:t> items </a:t>
            </a:r>
            <a:r>
              <a:rPr lang="en-US" sz="1400" dirty="0">
                <a:latin typeface="+mj-lt"/>
              </a:rPr>
              <a:t>they may be most interested in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AA4FB2C9-6CB5-D240-A0B1-427B7F293962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category does an </a:t>
            </a:r>
            <a:r>
              <a:rPr lang="en-US" sz="1400" i="1" dirty="0">
                <a:latin typeface="+mj-lt"/>
              </a:rPr>
              <a:t>item</a:t>
            </a:r>
            <a:r>
              <a:rPr lang="en-US" sz="1400" dirty="0">
                <a:latin typeface="+mj-lt"/>
              </a:rPr>
              <a:t> belongs to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72542227-7DD7-3C4D-928C-EA4584588F2C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items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911E8-3524-2743-916C-B6FD043D6173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ADF34B48-C6EF-F346-9259-DC831E17DF52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Predicting a numerical value of an </a:t>
            </a:r>
            <a:r>
              <a:rPr lang="en-US" sz="1400" i="1" dirty="0">
                <a:latin typeface="+mj-lt"/>
              </a:rPr>
              <a:t>item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6A02F7-E6C5-004B-B81C-D5FC7D1AD2B8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F14837FC-7A4F-1540-8C5A-5A601400893A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315F6B3F-586E-9545-BF91-B378A2C0E6A7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A457E0D8-3EDD-2E48-A3D9-A55C02AF3E03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D59508-19F7-2747-9D69-C81C9DDD3F45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306A5F-969C-8C48-8038-3473854FCCCD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1D1EBF-8FE6-8943-B91C-61B950D58F2A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52B88-01C0-AC44-8C90-BBDC7C1D49DB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2F5B4C-F399-0D45-856E-4480C8D76D74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49CA05-DD3E-6C41-8E0D-504FCA10104A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DE7F43-DE5C-6140-A1AA-19B425B983F2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DC6F2FC-A89E-FA44-81FE-951D1A144CC9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E4AC8D-DA97-2449-AB8F-C133651859E2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0BD6A-5148-C74E-AA0D-70551269714E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5" name="Content Placeholder 22">
            <a:extLst>
              <a:ext uri="{FF2B5EF4-FFF2-40B4-BE49-F238E27FC236}">
                <a16:creationId xmlns:a16="http://schemas.microsoft.com/office/drawing/2014/main" id="{5025A468-5A21-7C45-8BA4-7748434D80B9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items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2435FC49-8939-DA45-8CBC-C61905944663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Fruit freshness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DD2041F-847B-AD4F-8E99-87782F3269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562" y="3784943"/>
            <a:ext cx="736074" cy="87598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DA3E37C-E973-1B48-B434-6A84F8897532}"/>
              </a:ext>
            </a:extLst>
          </p:cNvPr>
          <p:cNvGrpSpPr/>
          <p:nvPr/>
        </p:nvGrpSpPr>
        <p:grpSpPr>
          <a:xfrm>
            <a:off x="7728791" y="3562156"/>
            <a:ext cx="866315" cy="933915"/>
            <a:chOff x="6731136" y="5472356"/>
            <a:chExt cx="484204" cy="521987"/>
          </a:xfrm>
          <a:solidFill>
            <a:schemeClr val="accent1"/>
          </a:solidFill>
        </p:grpSpPr>
        <p:sp>
          <p:nvSpPr>
            <p:cNvPr id="39" name="Pie 50186">
              <a:extLst>
                <a:ext uri="{FF2B5EF4-FFF2-40B4-BE49-F238E27FC236}">
                  <a16:creationId xmlns:a16="http://schemas.microsoft.com/office/drawing/2014/main" id="{A4145B68-14E8-E646-B565-44B1E10A7DB3}"/>
                </a:ext>
              </a:extLst>
            </p:cNvPr>
            <p:cNvSpPr/>
            <p:nvPr/>
          </p:nvSpPr>
          <p:spPr bwMode="auto">
            <a:xfrm rot="10800000">
              <a:off x="6731136" y="5772410"/>
              <a:ext cx="484204" cy="221933"/>
            </a:xfrm>
            <a:custGeom>
              <a:avLst/>
              <a:gdLst>
                <a:gd name="connsiteX0" fmla="*/ 828723 w 828723"/>
                <a:gd name="connsiteY0" fmla="*/ 286565 h 573129"/>
                <a:gd name="connsiteX1" fmla="*/ 566017 w 828723"/>
                <a:gd name="connsiteY1" fmla="*/ 553247 h 573129"/>
                <a:gd name="connsiteX2" fmla="*/ 256707 w 828723"/>
                <a:gd name="connsiteY2" fmla="*/ 551578 h 573129"/>
                <a:gd name="connsiteX3" fmla="*/ 165 w 828723"/>
                <a:gd name="connsiteY3" fmla="*/ 278452 h 573129"/>
                <a:gd name="connsiteX4" fmla="*/ 414362 w 828723"/>
                <a:gd name="connsiteY4" fmla="*/ 286565 h 573129"/>
                <a:gd name="connsiteX5" fmla="*/ 828723 w 828723"/>
                <a:gd name="connsiteY5" fmla="*/ 286565 h 573129"/>
                <a:gd name="connsiteX0" fmla="*/ 828672 w 828672"/>
                <a:gd name="connsiteY0" fmla="*/ 8113 h 293039"/>
                <a:gd name="connsiteX1" fmla="*/ 648717 w 828672"/>
                <a:gd name="connsiteY1" fmla="*/ 254107 h 293039"/>
                <a:gd name="connsiteX2" fmla="*/ 256656 w 828672"/>
                <a:gd name="connsiteY2" fmla="*/ 273126 h 293039"/>
                <a:gd name="connsiteX3" fmla="*/ 114 w 828672"/>
                <a:gd name="connsiteY3" fmla="*/ 0 h 293039"/>
                <a:gd name="connsiteX4" fmla="*/ 414311 w 828672"/>
                <a:gd name="connsiteY4" fmla="*/ 8113 h 293039"/>
                <a:gd name="connsiteX5" fmla="*/ 828672 w 828672"/>
                <a:gd name="connsiteY5" fmla="*/ 8113 h 293039"/>
                <a:gd name="connsiteX0" fmla="*/ 829427 w 829427"/>
                <a:gd name="connsiteY0" fmla="*/ 8113 h 289280"/>
                <a:gd name="connsiteX1" fmla="*/ 649472 w 829427"/>
                <a:gd name="connsiteY1" fmla="*/ 254107 h 289280"/>
                <a:gd name="connsiteX2" fmla="*/ 116734 w 829427"/>
                <a:gd name="connsiteY2" fmla="*/ 260714 h 289280"/>
                <a:gd name="connsiteX3" fmla="*/ 869 w 829427"/>
                <a:gd name="connsiteY3" fmla="*/ 0 h 289280"/>
                <a:gd name="connsiteX4" fmla="*/ 415066 w 829427"/>
                <a:gd name="connsiteY4" fmla="*/ 8113 h 289280"/>
                <a:gd name="connsiteX5" fmla="*/ 829427 w 829427"/>
                <a:gd name="connsiteY5" fmla="*/ 8113 h 289280"/>
                <a:gd name="connsiteX0" fmla="*/ 829710 w 829710"/>
                <a:gd name="connsiteY0" fmla="*/ 8113 h 293737"/>
                <a:gd name="connsiteX1" fmla="*/ 691131 w 829710"/>
                <a:gd name="connsiteY1" fmla="*/ 262382 h 293737"/>
                <a:gd name="connsiteX2" fmla="*/ 117017 w 829710"/>
                <a:gd name="connsiteY2" fmla="*/ 260714 h 293737"/>
                <a:gd name="connsiteX3" fmla="*/ 1152 w 829710"/>
                <a:gd name="connsiteY3" fmla="*/ 0 h 293737"/>
                <a:gd name="connsiteX4" fmla="*/ 415349 w 829710"/>
                <a:gd name="connsiteY4" fmla="*/ 8113 h 293737"/>
                <a:gd name="connsiteX5" fmla="*/ 829710 w 829710"/>
                <a:gd name="connsiteY5" fmla="*/ 8113 h 2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710" h="293737">
                  <a:moveTo>
                    <a:pt x="829710" y="8113"/>
                  </a:moveTo>
                  <a:cubicBezTo>
                    <a:pt x="829710" y="125897"/>
                    <a:pt x="809913" y="220282"/>
                    <a:pt x="691131" y="262382"/>
                  </a:cubicBezTo>
                  <a:cubicBezTo>
                    <a:pt x="572349" y="304482"/>
                    <a:pt x="232014" y="304444"/>
                    <a:pt x="117017" y="260714"/>
                  </a:cubicBezTo>
                  <a:cubicBezTo>
                    <a:pt x="2020" y="216984"/>
                    <a:pt x="-3724" y="119067"/>
                    <a:pt x="1152" y="0"/>
                  </a:cubicBezTo>
                  <a:lnTo>
                    <a:pt x="415349" y="8113"/>
                  </a:lnTo>
                  <a:lnTo>
                    <a:pt x="829710" y="8113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04BDD45-DA58-5D44-8AB2-49AFEEF52E2A}"/>
                </a:ext>
              </a:extLst>
            </p:cNvPr>
            <p:cNvSpPr/>
            <p:nvPr/>
          </p:nvSpPr>
          <p:spPr bwMode="auto">
            <a:xfrm>
              <a:off x="6836077" y="5472356"/>
              <a:ext cx="274320" cy="27432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AB18A9-F380-9946-8EA0-4301676C76CA}"/>
              </a:ext>
            </a:extLst>
          </p:cNvPr>
          <p:cNvGrpSpPr/>
          <p:nvPr/>
        </p:nvGrpSpPr>
        <p:grpSpPr>
          <a:xfrm>
            <a:off x="10480456" y="3111204"/>
            <a:ext cx="1138639" cy="911918"/>
            <a:chOff x="10481598" y="3441480"/>
            <a:chExt cx="1079293" cy="864389"/>
          </a:xfrm>
          <a:solidFill>
            <a:schemeClr val="accent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768F53-974E-E947-94C8-29F023BCB312}"/>
                </a:ext>
              </a:extLst>
            </p:cNvPr>
            <p:cNvSpPr/>
            <p:nvPr/>
          </p:nvSpPr>
          <p:spPr>
            <a:xfrm rot="19878754">
              <a:off x="10481598" y="3637274"/>
              <a:ext cx="359615" cy="18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nual Input 94">
              <a:extLst>
                <a:ext uri="{FF2B5EF4-FFF2-40B4-BE49-F238E27FC236}">
                  <a16:creationId xmlns:a16="http://schemas.microsoft.com/office/drawing/2014/main" id="{8D979F5B-F61E-1C4C-A139-88553064A727}"/>
                </a:ext>
              </a:extLst>
            </p:cNvPr>
            <p:cNvSpPr/>
            <p:nvPr/>
          </p:nvSpPr>
          <p:spPr>
            <a:xfrm rot="14478754">
              <a:off x="10722169" y="3210636"/>
              <a:ext cx="335366" cy="797054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5948CF-133D-2C4E-9F9A-721307DB29BF}"/>
                </a:ext>
              </a:extLst>
            </p:cNvPr>
            <p:cNvSpPr/>
            <p:nvPr/>
          </p:nvSpPr>
          <p:spPr>
            <a:xfrm rot="18222277">
              <a:off x="11169956" y="3457569"/>
              <a:ext cx="156996" cy="6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716ED67-D9DA-F542-8D60-BB8DCFC6BA59}"/>
                </a:ext>
              </a:extLst>
            </p:cNvPr>
            <p:cNvSpPr/>
            <p:nvPr/>
          </p:nvSpPr>
          <p:spPr>
            <a:xfrm>
              <a:off x="11466269" y="3562191"/>
              <a:ext cx="85665" cy="7436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B4361DC-A6A5-1440-9721-C3EB058BE8DB}"/>
              </a:ext>
            </a:extLst>
          </p:cNvPr>
          <p:cNvSpPr/>
          <p:nvPr/>
        </p:nvSpPr>
        <p:spPr>
          <a:xfrm>
            <a:off x="8060840" y="2522286"/>
            <a:ext cx="705458" cy="30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Before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2732C2-B42D-C044-9C2C-51FC7C1D374F}"/>
              </a:ext>
            </a:extLst>
          </p:cNvPr>
          <p:cNvSpPr/>
          <p:nvPr/>
        </p:nvSpPr>
        <p:spPr>
          <a:xfrm>
            <a:off x="10643416" y="2522286"/>
            <a:ext cx="580457" cy="30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After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6DBD2C-3BD4-3440-928E-ABA0F47AE435}"/>
              </a:ext>
            </a:extLst>
          </p:cNvPr>
          <p:cNvGrpSpPr/>
          <p:nvPr/>
        </p:nvGrpSpPr>
        <p:grpSpPr>
          <a:xfrm>
            <a:off x="8814226" y="5095405"/>
            <a:ext cx="1671746" cy="830781"/>
            <a:chOff x="9208090" y="4791039"/>
            <a:chExt cx="1672181" cy="83099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4E2A8DF-D19A-C248-BFEB-BC1877FAD7DD}"/>
                </a:ext>
              </a:extLst>
            </p:cNvPr>
            <p:cNvSpPr/>
            <p:nvPr/>
          </p:nvSpPr>
          <p:spPr>
            <a:xfrm>
              <a:off x="9488649" y="4791039"/>
              <a:ext cx="13916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607744"/>
                  </a:solidFill>
                  <a:sym typeface="Wingdings" panose="05000000000000000000" pitchFamily="2" charset="2"/>
                </a:rPr>
                <a:t>Good</a:t>
              </a:r>
            </a:p>
            <a:p>
              <a:r>
                <a:rPr lang="en-US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Damage</a:t>
              </a:r>
            </a:p>
            <a:p>
              <a:r>
                <a:rPr lang="en-US" sz="1200" dirty="0">
                  <a:solidFill>
                    <a:srgbClr val="C00000"/>
                  </a:solidFill>
                </a:rPr>
                <a:t>Serious Damage</a:t>
              </a:r>
            </a:p>
            <a:p>
              <a:r>
                <a:rPr lang="en-US" sz="1200" dirty="0">
                  <a:solidFill>
                    <a:srgbClr val="C00000"/>
                  </a:solidFill>
                </a:rPr>
                <a:t>Decay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FB5003F-AE9A-CE42-94C4-98BE03A34A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8090" y="4822505"/>
              <a:ext cx="187768" cy="182880"/>
              <a:chOff x="696292" y="2764878"/>
              <a:chExt cx="3708651" cy="3612110"/>
            </a:xfrm>
            <a:solidFill>
              <a:srgbClr val="607744"/>
            </a:solidFill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3B9BD43D-53F2-644A-974F-F79EFF5E04A9}"/>
                  </a:ext>
                </a:extLst>
              </p:cNvPr>
              <p:cNvSpPr/>
              <p:nvPr/>
            </p:nvSpPr>
            <p:spPr bwMode="auto">
              <a:xfrm rot="5400000">
                <a:off x="2986141" y="338338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3ABE0C80-75F6-A241-A046-2B4BD4E030F9}"/>
                  </a:ext>
                </a:extLst>
              </p:cNvPr>
              <p:cNvSpPr/>
              <p:nvPr/>
            </p:nvSpPr>
            <p:spPr bwMode="auto">
              <a:xfrm rot="5400000">
                <a:off x="3009914" y="3938105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F22C90F-8DDF-8B4D-BB6D-A421B459373B}"/>
                  </a:ext>
                </a:extLst>
              </p:cNvPr>
              <p:cNvSpPr/>
              <p:nvPr/>
            </p:nvSpPr>
            <p:spPr bwMode="auto">
              <a:xfrm rot="5400000">
                <a:off x="2907872" y="4501582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1AF16BAD-D326-384A-804C-3B68A7A13BB0}"/>
                  </a:ext>
                </a:extLst>
              </p:cNvPr>
              <p:cNvSpPr/>
              <p:nvPr/>
            </p:nvSpPr>
            <p:spPr bwMode="auto">
              <a:xfrm rot="5400000">
                <a:off x="2702463" y="498195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B4DE0117-77F2-2748-B37F-4DC892118C61}"/>
                  </a:ext>
                </a:extLst>
              </p:cNvPr>
              <p:cNvSpPr/>
              <p:nvPr/>
            </p:nvSpPr>
            <p:spPr bwMode="auto">
              <a:xfrm rot="1800000">
                <a:off x="2282287" y="2764878"/>
                <a:ext cx="577876" cy="2753430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B576FAF-E5F5-2D4F-BE40-8947F83337E5}"/>
                  </a:ext>
                </a:extLst>
              </p:cNvPr>
              <p:cNvSpPr/>
              <p:nvPr/>
            </p:nvSpPr>
            <p:spPr bwMode="auto">
              <a:xfrm>
                <a:off x="1632639" y="4675368"/>
                <a:ext cx="840216" cy="1701620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873AB5B4-8DCB-D74F-8542-1CCE6BACC7C4}"/>
                  </a:ext>
                </a:extLst>
              </p:cNvPr>
              <p:cNvSpPr/>
              <p:nvPr/>
            </p:nvSpPr>
            <p:spPr bwMode="auto">
              <a:xfrm>
                <a:off x="696292" y="4613454"/>
                <a:ext cx="790601" cy="1763533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A8550F6-14B1-A34C-8F38-DD6BE5781617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9208090" y="5243039"/>
              <a:ext cx="187768" cy="182880"/>
              <a:chOff x="696292" y="2764878"/>
              <a:chExt cx="3708651" cy="3612110"/>
            </a:xfrm>
            <a:solidFill>
              <a:srgbClr val="C00000"/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0E9A4DF3-5C7F-B949-B800-6156F419CC7A}"/>
                  </a:ext>
                </a:extLst>
              </p:cNvPr>
              <p:cNvSpPr/>
              <p:nvPr/>
            </p:nvSpPr>
            <p:spPr bwMode="auto">
              <a:xfrm rot="5400000">
                <a:off x="2986141" y="338338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84ADA94-C387-3242-A3F0-02362785FF1B}"/>
                  </a:ext>
                </a:extLst>
              </p:cNvPr>
              <p:cNvSpPr/>
              <p:nvPr/>
            </p:nvSpPr>
            <p:spPr bwMode="auto">
              <a:xfrm rot="5400000">
                <a:off x="3009914" y="3938105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D13CB09-5722-5D40-BBDB-4088057D2751}"/>
                  </a:ext>
                </a:extLst>
              </p:cNvPr>
              <p:cNvSpPr/>
              <p:nvPr/>
            </p:nvSpPr>
            <p:spPr bwMode="auto">
              <a:xfrm rot="5400000">
                <a:off x="2907872" y="4501582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163EC7E0-40A1-4D4D-B2E5-03F42299DC6C}"/>
                  </a:ext>
                </a:extLst>
              </p:cNvPr>
              <p:cNvSpPr/>
              <p:nvPr/>
            </p:nvSpPr>
            <p:spPr bwMode="auto">
              <a:xfrm rot="5400000">
                <a:off x="2702463" y="498195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C49EC44D-C13F-E245-A05C-3802CEE4018A}"/>
                  </a:ext>
                </a:extLst>
              </p:cNvPr>
              <p:cNvSpPr/>
              <p:nvPr/>
            </p:nvSpPr>
            <p:spPr bwMode="auto">
              <a:xfrm rot="1800000">
                <a:off x="2282287" y="2764878"/>
                <a:ext cx="577876" cy="2753430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403A1A2D-EE31-4344-BFB5-E4F56342594E}"/>
                  </a:ext>
                </a:extLst>
              </p:cNvPr>
              <p:cNvSpPr/>
              <p:nvPr/>
            </p:nvSpPr>
            <p:spPr bwMode="auto">
              <a:xfrm>
                <a:off x="1632639" y="4675368"/>
                <a:ext cx="840216" cy="1701620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85185E48-3A92-C249-9E1F-1B75C6C45733}"/>
                  </a:ext>
                </a:extLst>
              </p:cNvPr>
              <p:cNvSpPr/>
              <p:nvPr/>
            </p:nvSpPr>
            <p:spPr bwMode="auto">
              <a:xfrm>
                <a:off x="696292" y="4613454"/>
                <a:ext cx="790601" cy="1763533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1B7BEC5-5A02-1F45-900D-F512429A7F24}"/>
              </a:ext>
            </a:extLst>
          </p:cNvPr>
          <p:cNvCxnSpPr/>
          <p:nvPr/>
        </p:nvCxnSpPr>
        <p:spPr bwMode="auto">
          <a:xfrm>
            <a:off x="8521392" y="3695451"/>
            <a:ext cx="791273" cy="56926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584F6D-482D-5B4A-943E-61FF3B04A4A0}"/>
              </a:ext>
            </a:extLst>
          </p:cNvPr>
          <p:cNvCxnSpPr/>
          <p:nvPr/>
        </p:nvCxnSpPr>
        <p:spPr bwMode="auto">
          <a:xfrm flipH="1" flipV="1">
            <a:off x="8462369" y="3784942"/>
            <a:ext cx="716420" cy="573944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3E18E8-9B0E-8145-B481-63C2972491C6}"/>
              </a:ext>
            </a:extLst>
          </p:cNvPr>
          <p:cNvCxnSpPr/>
          <p:nvPr/>
        </p:nvCxnSpPr>
        <p:spPr bwMode="auto">
          <a:xfrm flipH="1">
            <a:off x="9785901" y="3494514"/>
            <a:ext cx="671508" cy="215085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1CA408-F6EA-E94A-AAD6-436ABC9B3798}"/>
              </a:ext>
            </a:extLst>
          </p:cNvPr>
          <p:cNvCxnSpPr/>
          <p:nvPr/>
        </p:nvCxnSpPr>
        <p:spPr bwMode="auto">
          <a:xfrm flipV="1">
            <a:off x="10197282" y="3599271"/>
            <a:ext cx="260124" cy="655042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A4707A0-7507-ED44-9754-F11A9B06FA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022" y="2951028"/>
            <a:ext cx="1361998" cy="282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8190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2D9E-7158-E543-8F1F-ABE65539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36682-1465-6C45-9FAC-1049FDC3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3905" y="1283369"/>
            <a:ext cx="8931931" cy="4599628"/>
          </a:xfrm>
        </p:spPr>
        <p:txBody>
          <a:bodyPr/>
          <a:lstStyle/>
          <a:p>
            <a:r>
              <a:rPr lang="en-US" b="1" i="1" dirty="0"/>
              <a:t>Stride</a:t>
            </a:r>
            <a:r>
              <a:rPr lang="en-US" dirty="0"/>
              <a:t> is the number of “unit” the kernel shifted per slide over rows/columns. </a:t>
            </a:r>
            <a:endParaRPr lang="en-US" sz="1800" dirty="0"/>
          </a:p>
          <a:p>
            <a:r>
              <a:rPr lang="en-US" sz="2400" dirty="0"/>
              <a:t>	E.g., Strides of 3 for height and 2 for width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93494-5794-E84D-82A7-76A0238BF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23" y="2228850"/>
            <a:ext cx="3269919" cy="3203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20C188-1812-5648-B7F8-4150E5DB22AF}"/>
              </a:ext>
            </a:extLst>
          </p:cNvPr>
          <p:cNvSpPr/>
          <p:nvPr/>
        </p:nvSpPr>
        <p:spPr>
          <a:xfrm>
            <a:off x="9025120" y="5401701"/>
            <a:ext cx="17475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vdumoulin</a:t>
            </a:r>
            <a:r>
              <a:rPr lang="en-US" dirty="0"/>
              <a:t>@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15AD8A5-AE16-4045-9360-CD4C1E59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9993" y="2847284"/>
            <a:ext cx="5907120" cy="28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4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006-8EB2-B041-8795-CB913311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C95D3-2345-F942-BE0A-FDC3F846F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3124" y="1283369"/>
            <a:ext cx="8931931" cy="4599628"/>
          </a:xfrm>
        </p:spPr>
        <p:txBody>
          <a:bodyPr/>
          <a:lstStyle/>
          <a:p>
            <a:r>
              <a:rPr lang="en-US" b="1" i="1" dirty="0"/>
              <a:t>Pooling</a:t>
            </a:r>
            <a:r>
              <a:rPr lang="en-US" dirty="0"/>
              <a:t> is used to reduce size (</a:t>
            </a:r>
            <a:r>
              <a:rPr lang="en-US" i="1" dirty="0"/>
              <a:t>h</a:t>
            </a:r>
            <a:r>
              <a:rPr lang="en-US" dirty="0"/>
              <a:t> &amp; </a:t>
            </a:r>
            <a:r>
              <a:rPr lang="en-US" i="1" dirty="0"/>
              <a:t>w</a:t>
            </a:r>
            <a:r>
              <a:rPr lang="en-US" dirty="0"/>
              <a:t>) of the feature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operate with padding and stride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weights to train</a:t>
            </a:r>
          </a:p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419C3DF-AD16-7B40-80EB-6156028573FF}"/>
              </a:ext>
            </a:extLst>
          </p:cNvPr>
          <p:cNvSpPr txBox="1">
            <a:spLocks/>
          </p:cNvSpPr>
          <p:nvPr/>
        </p:nvSpPr>
        <p:spPr>
          <a:xfrm>
            <a:off x="7337345" y="3429000"/>
            <a:ext cx="3864129" cy="1686339"/>
          </a:xfrm>
          <a:prstGeom prst="rect">
            <a:avLst/>
          </a:prstGeom>
        </p:spPr>
        <p:txBody>
          <a:bodyPr vert="horz"/>
          <a:lstStyle>
            <a:lvl1pPr marL="0" indent="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3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71" indent="0" algn="l" defTabSz="997999" rtl="0" eaLnBrk="1" latinLnBrk="0" hangingPunct="1">
              <a:lnSpc>
                <a:spcPct val="90000"/>
              </a:lnSpc>
              <a:spcBef>
                <a:spcPts val="800"/>
              </a:spcBef>
              <a:buFontTx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42" indent="0" algn="l" defTabSz="997999" rtl="0" eaLnBrk="1" latinLnBrk="0" hangingPunct="1">
              <a:lnSpc>
                <a:spcPct val="90000"/>
              </a:lnSpc>
              <a:spcBef>
                <a:spcPts val="800"/>
              </a:spcBef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B050"/>
                </a:solidFill>
              </a:rPr>
              <a:t>Max Pooling</a:t>
            </a:r>
            <a:r>
              <a:rPr lang="en-US" sz="2400" b="1" dirty="0"/>
              <a:t>: </a:t>
            </a:r>
            <a:r>
              <a:rPr lang="en-US" sz="2400" dirty="0"/>
              <a:t>Returns the maximal value in the pooling window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Average Pooling</a:t>
            </a:r>
            <a:r>
              <a:rPr lang="en-US" sz="2400" b="1" dirty="0"/>
              <a:t>: </a:t>
            </a:r>
            <a:r>
              <a:rPr lang="en-US" sz="2400" dirty="0"/>
              <a:t>Returns the average in the window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D5B51-FDA6-1841-9C40-C64AE07E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43" y="3429000"/>
            <a:ext cx="4778407" cy="213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3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79B9-9793-4444-AD93-3EBE1B1B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Layers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DB5AB-8BD1-EB4C-A890-E7CC32578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68455"/>
            <a:ext cx="2290486" cy="5272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FD481-8104-104C-9D32-108663CC4744}"/>
              </a:ext>
            </a:extLst>
          </p:cNvPr>
          <p:cNvSpPr txBox="1"/>
          <p:nvPr/>
        </p:nvSpPr>
        <p:spPr>
          <a:xfrm>
            <a:off x="786506" y="1635014"/>
            <a:ext cx="59906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A simple Convolutional Neural Network (CNN) is usually made of the following layers:</a:t>
            </a:r>
          </a:p>
          <a:p>
            <a:pPr marL="1381125" indent="-2905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Convolution</a:t>
            </a:r>
          </a:p>
          <a:p>
            <a:pPr marL="1381125" indent="-2905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Pooling</a:t>
            </a:r>
          </a:p>
          <a:p>
            <a:pPr marL="1381125" indent="-2905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0328F-BAFD-ED42-9051-961048234C8E}"/>
              </a:ext>
            </a:extLst>
          </p:cNvPr>
          <p:cNvSpPr txBox="1"/>
          <p:nvPr/>
        </p:nvSpPr>
        <p:spPr>
          <a:xfrm>
            <a:off x="9939131" y="54407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(Input)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099E3-B24D-1244-84C9-279435DDE29C}"/>
              </a:ext>
            </a:extLst>
          </p:cNvPr>
          <p:cNvSpPr txBox="1"/>
          <p:nvPr/>
        </p:nvSpPr>
        <p:spPr>
          <a:xfrm>
            <a:off x="9825723" y="570501"/>
            <a:ext cx="114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(Output)</a:t>
            </a:r>
          </a:p>
        </p:txBody>
      </p:sp>
    </p:spTree>
    <p:extLst>
      <p:ext uri="{BB962C8B-B14F-4D97-AF65-F5344CB8AC3E}">
        <p14:creationId xmlns:p14="http://schemas.microsoft.com/office/powerpoint/2010/main" val="3186536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2B34-983C-9643-B204-ECB14258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0D588-C1BC-8D47-BE76-B65CA9E20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5073879" cy="4599628"/>
          </a:xfrm>
        </p:spPr>
        <p:txBody>
          <a:bodyPr/>
          <a:lstStyle/>
          <a:p>
            <a:r>
              <a:rPr lang="en-US" sz="3200" dirty="0"/>
              <a:t>A lot of publicly available CV datasets</a:t>
            </a:r>
          </a:p>
          <a:p>
            <a:pPr lvl="1"/>
            <a:r>
              <a:rPr lang="en-US" sz="2800" dirty="0"/>
              <a:t>In academia : for benchmarking</a:t>
            </a:r>
          </a:p>
          <a:p>
            <a:pPr lvl="1"/>
            <a:r>
              <a:rPr lang="en-US" sz="2800" dirty="0"/>
              <a:t>In industry: using as “source” dataset for transfer learning </a:t>
            </a:r>
          </a:p>
          <a:p>
            <a:pPr lvl="1"/>
            <a:endParaRPr lang="en-US" sz="2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FF4A0-1EA9-2A43-9EB5-A667836C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98" y="2252766"/>
            <a:ext cx="4719638" cy="1176234"/>
          </a:xfrm>
          <a:prstGeom prst="rect">
            <a:avLst/>
          </a:prstGeom>
        </p:spPr>
      </p:pic>
      <p:pic>
        <p:nvPicPr>
          <p:cNvPr id="5" name="Picture 1" descr="page48image52049104">
            <a:extLst>
              <a:ext uri="{FF2B5EF4-FFF2-40B4-BE49-F238E27FC236}">
                <a16:creationId xmlns:a16="http://schemas.microsoft.com/office/drawing/2014/main" id="{CCA0652A-E71A-A641-A4E0-4D187E904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34" y="1241507"/>
            <a:ext cx="1338335" cy="12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8AF3EC-064D-3249-BB64-7015A8BDF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955" y="1508269"/>
            <a:ext cx="2557871" cy="1968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4C959-2092-F340-9285-17A37EDA4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094" y="3609919"/>
            <a:ext cx="3937413" cy="1671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D7B69-42AB-6D4A-9687-9E5B407C3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832" y="4445556"/>
            <a:ext cx="3463864" cy="13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9A2D-C0C9-0A46-84D3-ACE3E73F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E4107-6FF3-1940-A5C3-9E0673C6D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5400204" cy="4599628"/>
          </a:xfrm>
        </p:spPr>
        <p:txBody>
          <a:bodyPr/>
          <a:lstStyle/>
          <a:p>
            <a:r>
              <a:rPr lang="en-US" dirty="0"/>
              <a:t>A dataset of handwritten digits (0,1..,9) images</a:t>
            </a:r>
            <a:endParaRPr lang="en-US" b="1" dirty="0"/>
          </a:p>
          <a:p>
            <a:pPr lvl="1"/>
            <a:r>
              <a:rPr lang="en-US" dirty="0"/>
              <a:t>28 x 28 grayscale</a:t>
            </a:r>
          </a:p>
          <a:p>
            <a:pPr lvl="1"/>
            <a:r>
              <a:rPr lang="en-US" dirty="0"/>
              <a:t>Centered and scaled</a:t>
            </a:r>
          </a:p>
          <a:p>
            <a:pPr lvl="1"/>
            <a:r>
              <a:rPr lang="en-US" dirty="0"/>
              <a:t>50,000 training data</a:t>
            </a:r>
          </a:p>
          <a:p>
            <a:pPr lvl="1"/>
            <a:r>
              <a:rPr lang="en-US" dirty="0"/>
              <a:t>10,000 test data</a:t>
            </a:r>
            <a:br>
              <a:rPr lang="en-US" dirty="0"/>
            </a:br>
            <a:endParaRPr lang="en-US" sz="2800" dirty="0"/>
          </a:p>
          <a:p>
            <a:endParaRPr lang="en-US" dirty="0"/>
          </a:p>
        </p:txBody>
      </p:sp>
      <p:pic>
        <p:nvPicPr>
          <p:cNvPr id="1025" name="Picture 1" descr="page48image52049104">
            <a:extLst>
              <a:ext uri="{FF2B5EF4-FFF2-40B4-BE49-F238E27FC236}">
                <a16:creationId xmlns:a16="http://schemas.microsoft.com/office/drawing/2014/main" id="{AF29CF4A-28E2-4C41-9649-304EB121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789633"/>
            <a:ext cx="5461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906B3-ABDF-8149-A874-5CF09F06D2B7}"/>
              </a:ext>
            </a:extLst>
          </p:cNvPr>
          <p:cNvSpPr/>
          <p:nvPr/>
        </p:nvSpPr>
        <p:spPr>
          <a:xfrm>
            <a:off x="694208" y="5644081"/>
            <a:ext cx="47516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LeCun</a:t>
            </a:r>
            <a:r>
              <a:rPr lang="en-US" dirty="0"/>
              <a:t> et al. (1999): The MNIST Dataset Of Handwritten Digits</a:t>
            </a:r>
          </a:p>
        </p:txBody>
      </p:sp>
    </p:spTree>
    <p:extLst>
      <p:ext uri="{BB962C8B-B14F-4D97-AF65-F5344CB8AC3E}">
        <p14:creationId xmlns:p14="http://schemas.microsoft.com/office/powerpoint/2010/main" val="1110711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6BCA-DBFD-744E-8A27-D41C4964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Fashion–MNIST*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C6604-596F-E241-916F-7B7C8FF7BD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57221" indent="-257221"/>
            <a:r>
              <a:rPr lang="en-US" sz="2800" dirty="0"/>
              <a:t>A drop-in replacement of MNIST </a:t>
            </a:r>
          </a:p>
          <a:p>
            <a:pPr marL="693178" lvl="1" indent="-257221"/>
            <a:r>
              <a:rPr lang="en-US" sz="2400" dirty="0"/>
              <a:t>There are 10 classes; 28 x 28 grayscale; Centered and scaled</a:t>
            </a:r>
          </a:p>
          <a:p>
            <a:pPr marL="693178" lvl="1" indent="-257221"/>
            <a:endParaRPr lang="en-US" sz="2400" dirty="0"/>
          </a:p>
          <a:p>
            <a:pPr marL="257221" indent="-257221"/>
            <a:endParaRPr lang="en-US" sz="2800" dirty="0"/>
          </a:p>
          <a:p>
            <a:pPr marL="257221" indent="-257221"/>
            <a:endParaRPr lang="en-US" sz="2800" dirty="0"/>
          </a:p>
          <a:p>
            <a:pPr marL="456971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60,000 training data and10,000 test data</a:t>
            </a:r>
          </a:p>
          <a:p>
            <a:r>
              <a:rPr lang="en-US" sz="2800" dirty="0">
                <a:hlinkClick r:id="rId3"/>
              </a:rPr>
              <a:t>More details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E04CE-2C05-7348-99C6-4756EC7D3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774" y="2308169"/>
            <a:ext cx="8153400" cy="203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7E13FC-E7EF-9446-96EA-BFEEA5922CC3}"/>
              </a:ext>
            </a:extLst>
          </p:cNvPr>
          <p:cNvSpPr/>
          <p:nvPr/>
        </p:nvSpPr>
        <p:spPr>
          <a:xfrm>
            <a:off x="694208" y="5644081"/>
            <a:ext cx="271099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Xiao et al. (2017): Fashion-MNIST</a:t>
            </a:r>
          </a:p>
        </p:txBody>
      </p:sp>
    </p:spTree>
    <p:extLst>
      <p:ext uri="{BB962C8B-B14F-4D97-AF65-F5344CB8AC3E}">
        <p14:creationId xmlns:p14="http://schemas.microsoft.com/office/powerpoint/2010/main" val="3206019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7BCC-AB3D-1742-9DF5-756650DD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CIFAR-10*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09A6-3F9F-DB47-8267-17E3F45C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363817" cy="4599628"/>
          </a:xfrm>
        </p:spPr>
        <p:txBody>
          <a:bodyPr/>
          <a:lstStyle/>
          <a:p>
            <a:r>
              <a:rPr lang="en-US" dirty="0"/>
              <a:t>A tiny image dataset</a:t>
            </a:r>
          </a:p>
          <a:p>
            <a:pPr lvl="1"/>
            <a:r>
              <a:rPr lang="en-US" sz="2800" dirty="0"/>
              <a:t>32x32 color images</a:t>
            </a:r>
          </a:p>
          <a:p>
            <a:pPr lvl="1"/>
            <a:r>
              <a:rPr lang="en-US" sz="2800" dirty="0"/>
              <a:t>10 classes: 6,000 images per class</a:t>
            </a:r>
          </a:p>
          <a:p>
            <a:pPr lvl="1"/>
            <a:r>
              <a:rPr lang="en-US" sz="2800" dirty="0"/>
              <a:t>50000 training and 10000 test images</a:t>
            </a:r>
          </a:p>
          <a:p>
            <a:pPr lvl="1"/>
            <a:r>
              <a:rPr lang="en-US" sz="2800" dirty="0"/>
              <a:t>Not centered and scaled</a:t>
            </a:r>
          </a:p>
          <a:p>
            <a:pPr lvl="1"/>
            <a:endParaRPr lang="en-US" sz="2400" dirty="0"/>
          </a:p>
          <a:p>
            <a:r>
              <a:rPr lang="en-US" dirty="0">
                <a:hlinkClick r:id="rId3"/>
              </a:rPr>
              <a:t>More details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90F1B-05F2-1445-8B30-053BF5A93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66" y="1310105"/>
            <a:ext cx="4256314" cy="32761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6510DC-36E0-534F-A3CB-66AB8E60AF0E}"/>
              </a:ext>
            </a:extLst>
          </p:cNvPr>
          <p:cNvSpPr/>
          <p:nvPr/>
        </p:nvSpPr>
        <p:spPr>
          <a:xfrm>
            <a:off x="694208" y="5644081"/>
            <a:ext cx="385842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* Alex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Krizhevsky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Vinod Nair, and Geoffrey Hinton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02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605E-EDC7-8743-8A7A-3303E2AB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20D82-F359-3E47-B7AF-C51BEE31C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9835680" cy="4599628"/>
          </a:xfrm>
        </p:spPr>
        <p:txBody>
          <a:bodyPr/>
          <a:lstStyle/>
          <a:p>
            <a:r>
              <a:rPr lang="en-US" dirty="0"/>
              <a:t>A CNN trained to classify digits (MNIST Dataset)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83B833-C32B-154C-9980-D5B8E79A4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6" y="1929366"/>
            <a:ext cx="5828813" cy="36430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3F515A-D535-A243-BB8C-1716BB7F4D0F}"/>
              </a:ext>
            </a:extLst>
          </p:cNvPr>
          <p:cNvSpPr/>
          <p:nvPr/>
        </p:nvSpPr>
        <p:spPr>
          <a:xfrm>
            <a:off x="694208" y="5692195"/>
            <a:ext cx="597791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LeCun</a:t>
            </a:r>
            <a:r>
              <a:rPr lang="en-US" dirty="0"/>
              <a:t> et al., (1998). Gradient-based learning applied to document recognition.</a:t>
            </a:r>
          </a:p>
        </p:txBody>
      </p:sp>
    </p:spTree>
    <p:extLst>
      <p:ext uri="{BB962C8B-B14F-4D97-AF65-F5344CB8AC3E}">
        <p14:creationId xmlns:p14="http://schemas.microsoft.com/office/powerpoint/2010/main" val="3618381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C8BB-2F3F-1846-B518-59939966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3CB93-0E6B-7A42-8A79-8ED13950D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is a five layer convolutional neural network.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046155-0FD1-9142-9523-E6425D1AF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289" y="1506799"/>
            <a:ext cx="11149475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49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11C9-95FD-A346-9B2C-6402EC91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103B9-05E1-D140-B932-82C065752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5664218" cy="4599628"/>
          </a:xfrm>
        </p:spPr>
        <p:txBody>
          <a:bodyPr/>
          <a:lstStyle/>
          <a:p>
            <a:r>
              <a:rPr lang="en-US" dirty="0"/>
              <a:t>A larger and deeper “</a:t>
            </a:r>
            <a:r>
              <a:rPr lang="en-US" dirty="0" err="1"/>
              <a:t>LeNet</a:t>
            </a:r>
            <a:r>
              <a:rPr lang="en-US" dirty="0"/>
              <a:t>”</a:t>
            </a:r>
          </a:p>
          <a:p>
            <a:r>
              <a:rPr lang="en-US" dirty="0"/>
              <a:t>Dropout, </a:t>
            </a:r>
            <a:r>
              <a:rPr lang="en-US" dirty="0" err="1"/>
              <a:t>ReLU</a:t>
            </a:r>
            <a:r>
              <a:rPr lang="en-US" dirty="0"/>
              <a:t> and preprocessing were the other key steps in achieving excellent performance</a:t>
            </a:r>
          </a:p>
          <a:p>
            <a:r>
              <a:rPr lang="en-US" sz="3200" dirty="0"/>
              <a:t>~62 Million parameters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B7ED3-DE5C-FE49-BF81-A51D23A7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963" y="370441"/>
            <a:ext cx="3663080" cy="55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5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0FC8-5A2A-6543-B678-62EF60C8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09FD1-5120-084A-AF9C-4838F6654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To produce similar, but different, training examples</a:t>
            </a:r>
          </a:p>
          <a:p>
            <a:r>
              <a:rPr lang="en-US" sz="2800" dirty="0"/>
              <a:t>For improving model’s capability for generalization</a:t>
            </a:r>
          </a:p>
          <a:p>
            <a:r>
              <a:rPr lang="en-US" sz="2800" dirty="0"/>
              <a:t>Common methods:</a:t>
            </a:r>
          </a:p>
          <a:p>
            <a:pPr lvl="1"/>
            <a:r>
              <a:rPr lang="en-US" sz="2400" dirty="0"/>
              <a:t>Resizing (with different scales and ratios)</a:t>
            </a:r>
          </a:p>
          <a:p>
            <a:pPr lvl="1"/>
            <a:r>
              <a:rPr lang="en-US" sz="2400" dirty="0"/>
              <a:t>Cropping and flipping</a:t>
            </a:r>
          </a:p>
          <a:p>
            <a:pPr lvl="1"/>
            <a:r>
              <a:rPr lang="en-US" sz="2400" dirty="0"/>
              <a:t>Changing color, brightness</a:t>
            </a:r>
          </a:p>
          <a:p>
            <a:pPr lvl="1"/>
            <a:r>
              <a:rPr lang="en-US" sz="2400" dirty="0"/>
              <a:t>etc.</a:t>
            </a:r>
          </a:p>
          <a:p>
            <a:r>
              <a:rPr lang="en-US" sz="2800" dirty="0">
                <a:hlinkClick r:id="rId3"/>
              </a:rPr>
              <a:t>More details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7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3ADC-8AF5-CC40-99A5-24E0369A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43767-6F4A-744F-A75C-F66A3CC1A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801" y="3021540"/>
            <a:ext cx="6314296" cy="4599628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Hierarchical feature representations </a:t>
            </a:r>
          </a:p>
          <a:p>
            <a:pPr lvl="1"/>
            <a:r>
              <a:rPr lang="en-US" sz="2400" dirty="0">
                <a:latin typeface="+mn-lt"/>
              </a:rPr>
              <a:t>Low-level features are universal </a:t>
            </a:r>
          </a:p>
          <a:p>
            <a:pPr lvl="1"/>
            <a:r>
              <a:rPr lang="en-US" sz="2400" dirty="0">
                <a:latin typeface="+mn-lt"/>
              </a:rPr>
              <a:t>High-level features are more related to objects in the dataset </a:t>
            </a:r>
          </a:p>
          <a:p>
            <a:pPr marL="0" indent="0">
              <a:buNone/>
            </a:pPr>
            <a:br>
              <a:rPr lang="en-US" sz="2800" b="1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084C6-772E-D64A-9298-FC48E21E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04" y="1334706"/>
            <a:ext cx="4445520" cy="4188588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2CD1B7F-B33E-C044-8EE6-F155CEA52267}"/>
              </a:ext>
            </a:extLst>
          </p:cNvPr>
          <p:cNvSpPr txBox="1">
            <a:spLocks/>
          </p:cNvSpPr>
          <p:nvPr/>
        </p:nvSpPr>
        <p:spPr>
          <a:xfrm>
            <a:off x="734801" y="1334706"/>
            <a:ext cx="5531088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14" indent="0">
              <a:buNone/>
            </a:pPr>
            <a:r>
              <a:rPr lang="en-US" sz="2800" b="1" i="1" dirty="0">
                <a:solidFill>
                  <a:schemeClr val="accent3"/>
                </a:solidFill>
              </a:rPr>
              <a:t>Transfer Learning </a:t>
            </a:r>
            <a:r>
              <a:rPr lang="en-US" sz="2800" b="1" dirty="0">
                <a:solidFill>
                  <a:schemeClr val="accent3"/>
                </a:solidFill>
              </a:rPr>
              <a:t>(or </a:t>
            </a:r>
            <a:r>
              <a:rPr lang="en-US" sz="2800" b="1" i="1" dirty="0">
                <a:solidFill>
                  <a:schemeClr val="accent3"/>
                </a:solidFill>
              </a:rPr>
              <a:t>Fine-tuning</a:t>
            </a:r>
            <a:r>
              <a:rPr lang="en-US" sz="2800" b="1" dirty="0">
                <a:solidFill>
                  <a:schemeClr val="accent3"/>
                </a:solidFill>
              </a:rPr>
              <a:t>)</a:t>
            </a:r>
          </a:p>
          <a:p>
            <a:pPr marL="234950" indent="-234950"/>
            <a:r>
              <a:rPr lang="en-US" sz="2800" dirty="0"/>
              <a:t>Using a pre-trained network and adjust one or more layer(s)</a:t>
            </a:r>
          </a:p>
        </p:txBody>
      </p:sp>
    </p:spTree>
    <p:extLst>
      <p:ext uri="{BB962C8B-B14F-4D97-AF65-F5344CB8AC3E}">
        <p14:creationId xmlns:p14="http://schemas.microsoft.com/office/powerpoint/2010/main" val="16600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0CE9-0EDF-694C-9D76-A4D139E0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54C75-69F8-654B-8FC3-BDC98F90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" y="1704488"/>
            <a:ext cx="7756190" cy="384340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E41A8C-CED9-E041-9B6C-AC2503AF0F5C}"/>
              </a:ext>
            </a:extLst>
          </p:cNvPr>
          <p:cNvSpPr txBox="1">
            <a:spLocks/>
          </p:cNvSpPr>
          <p:nvPr/>
        </p:nvSpPr>
        <p:spPr>
          <a:xfrm>
            <a:off x="5046752" y="1310105"/>
            <a:ext cx="6530460" cy="2685463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Multiple VGG blocks followed by dense layers</a:t>
            </a:r>
          </a:p>
          <a:p>
            <a:pPr marL="160763" indent="-160763"/>
            <a:r>
              <a:rPr lang="en-US" sz="2400" dirty="0"/>
              <a:t> Feature size: </a:t>
            </a:r>
            <a:r>
              <a:rPr lang="en-US" sz="2400" i="1" dirty="0"/>
              <a:t>(height x width) x channels:</a:t>
            </a:r>
          </a:p>
          <a:p>
            <a:pPr marL="596720" lvl="1" indent="-160763"/>
            <a:r>
              <a:rPr lang="en-US" sz="2000" dirty="0"/>
              <a:t>(224x224) x 3 -&gt; (7x7) x 512 -&gt; (1x1) x 1000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6D5BE-6853-5E41-89F8-055418335A33}"/>
              </a:ext>
            </a:extLst>
          </p:cNvPr>
          <p:cNvSpPr/>
          <p:nvPr/>
        </p:nvSpPr>
        <p:spPr>
          <a:xfrm>
            <a:off x="845814" y="5750384"/>
            <a:ext cx="237597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Roboto"/>
              </a:rPr>
              <a:t>Simonyan</a:t>
            </a:r>
            <a:r>
              <a:rPr lang="en-US" dirty="0">
                <a:latin typeface="Roboto"/>
              </a:rPr>
              <a:t> &amp; Zisserman,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60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6C94-CC1A-424E-86FF-BE8B688A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Detection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FFC92-E6D8-4548-B0AB-4F6A0AAFC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0354" y="1310105"/>
            <a:ext cx="3746857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Face Detection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557B7482-2D3B-4643-9474-780A31CE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4" y="1310105"/>
            <a:ext cx="6092825" cy="415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8EA360-85E7-A645-A47A-24293C3581D9}"/>
              </a:ext>
            </a:extLst>
          </p:cNvPr>
          <p:cNvSpPr/>
          <p:nvPr/>
        </p:nvSpPr>
        <p:spPr>
          <a:xfrm>
            <a:off x="695914" y="5617345"/>
            <a:ext cx="6092825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* P. Viola and M. Jones. (2001): Robust real-time object detection.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15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6C94-CC1A-424E-86FF-BE8B688A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FFC92-E6D8-4548-B0AB-4F6A0AAFC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81826" y="1310105"/>
            <a:ext cx="3427676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More examples from the </a:t>
            </a:r>
            <a:r>
              <a:rPr lang="en-US" sz="2400" b="1" dirty="0"/>
              <a:t>I</a:t>
            </a:r>
            <a:r>
              <a:rPr lang="en-US" sz="2400" dirty="0"/>
              <a:t>mageNet </a:t>
            </a:r>
            <a:r>
              <a:rPr lang="en-US" sz="2400" b="1" dirty="0"/>
              <a:t>L</a:t>
            </a:r>
            <a:r>
              <a:rPr lang="en-US" sz="2400" dirty="0"/>
              <a:t>arge </a:t>
            </a:r>
            <a:r>
              <a:rPr lang="en-US" sz="2400" b="1" dirty="0"/>
              <a:t>S</a:t>
            </a:r>
            <a:r>
              <a:rPr lang="en-US" sz="2400" dirty="0"/>
              <a:t>cale </a:t>
            </a:r>
            <a:r>
              <a:rPr lang="en-US" sz="2400" b="1" dirty="0"/>
              <a:t>V</a:t>
            </a:r>
            <a:r>
              <a:rPr lang="en-US" sz="2400" dirty="0"/>
              <a:t>isual </a:t>
            </a:r>
            <a:r>
              <a:rPr lang="en-US" sz="2400" b="1" dirty="0"/>
              <a:t>R</a:t>
            </a:r>
            <a:r>
              <a:rPr lang="en-US" sz="2400" dirty="0"/>
              <a:t>ecognition </a:t>
            </a:r>
            <a:r>
              <a:rPr lang="en-US" sz="2400" b="1" dirty="0"/>
              <a:t>C</a:t>
            </a:r>
            <a:r>
              <a:rPr lang="en-US" sz="2400" dirty="0"/>
              <a:t>ompetition - ILSVRC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4D2AA-225A-1949-8A89-EEEAEFE94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08" y="1291746"/>
            <a:ext cx="7787618" cy="43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32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CC1E-F1A8-0B41-8863-DDA8CFAE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08" y="322633"/>
            <a:ext cx="10894666" cy="987472"/>
          </a:xfrm>
        </p:spPr>
        <p:txBody>
          <a:bodyPr/>
          <a:lstStyle/>
          <a:p>
            <a:r>
              <a:rPr lang="en-US" dirty="0"/>
              <a:t>Object Detection at Amazon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11838-DBFD-DC46-BD7B-656E3188C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Amazon </a:t>
            </a:r>
            <a:r>
              <a:rPr lang="en-US" sz="2800" b="1" dirty="0" err="1"/>
              <a:t>Rekognition</a:t>
            </a:r>
            <a:r>
              <a:rPr lang="en-US" sz="2800" b="1" dirty="0"/>
              <a:t> Image</a:t>
            </a:r>
            <a:r>
              <a:rPr lang="en-US" sz="2800" dirty="0"/>
              <a:t>: a deep learning powered image recognition service</a:t>
            </a:r>
          </a:p>
        </p:txBody>
      </p:sp>
      <p:pic>
        <p:nvPicPr>
          <p:cNvPr id="4" name="Picture 3" descr="intro-img-03.png">
            <a:extLst>
              <a:ext uri="{FF2B5EF4-FFF2-40B4-BE49-F238E27FC236}">
                <a16:creationId xmlns:a16="http://schemas.microsoft.com/office/drawing/2014/main" id="{F6026571-BD20-1446-B8E4-6AAF63537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9" r="75346" b="24106"/>
          <a:stretch/>
        </p:blipFill>
        <p:spPr>
          <a:xfrm>
            <a:off x="611613" y="2534028"/>
            <a:ext cx="1732146" cy="1789944"/>
          </a:xfrm>
          <a:prstGeom prst="rect">
            <a:avLst/>
          </a:prstGeom>
        </p:spPr>
      </p:pic>
      <p:pic>
        <p:nvPicPr>
          <p:cNvPr id="5" name="Picture 4" descr="intro-img-03.png">
            <a:extLst>
              <a:ext uri="{FF2B5EF4-FFF2-40B4-BE49-F238E27FC236}">
                <a16:creationId xmlns:a16="http://schemas.microsoft.com/office/drawing/2014/main" id="{B89F7C19-D1D8-8D4B-BB0B-F00CB9D74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8" t="30669" r="2822" b="24106"/>
          <a:stretch/>
        </p:blipFill>
        <p:spPr>
          <a:xfrm>
            <a:off x="6201793" y="2522964"/>
            <a:ext cx="1464211" cy="1789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7E65B-A3A2-5944-BEA8-E047D1892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047" y="2639350"/>
            <a:ext cx="1520260" cy="157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9BFEF-3E5D-DA48-89B7-6D60AD1919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5" t="3014" r="3280" b="2604"/>
          <a:stretch/>
        </p:blipFill>
        <p:spPr>
          <a:xfrm>
            <a:off x="7958202" y="2597065"/>
            <a:ext cx="1460108" cy="1628227"/>
          </a:xfrm>
          <a:prstGeom prst="rect">
            <a:avLst/>
          </a:prstGeom>
        </p:spPr>
      </p:pic>
      <p:pic>
        <p:nvPicPr>
          <p:cNvPr id="8" name="Picture 7" descr="intro-img-03.png">
            <a:extLst>
              <a:ext uri="{FF2B5EF4-FFF2-40B4-BE49-F238E27FC236}">
                <a16:creationId xmlns:a16="http://schemas.microsoft.com/office/drawing/2014/main" id="{B7873436-5BE0-0949-8E7D-4E4EF7845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3" t="31843" r="51918" b="24107"/>
          <a:stretch/>
        </p:blipFill>
        <p:spPr>
          <a:xfrm>
            <a:off x="2622078" y="2538274"/>
            <a:ext cx="1466483" cy="1785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B112AA-56CB-274F-8E49-5F4799F60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146" y="2568485"/>
            <a:ext cx="1587173" cy="17210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6F4DA5-D730-3140-9FC7-E39D54961390}"/>
              </a:ext>
            </a:extLst>
          </p:cNvPr>
          <p:cNvSpPr txBox="1"/>
          <p:nvPr/>
        </p:nvSpPr>
        <p:spPr>
          <a:xfrm>
            <a:off x="858886" y="4465674"/>
            <a:ext cx="1484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Object and Scene Detection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F57F0D-FFE5-D640-AB76-34BFC5B55B29}"/>
              </a:ext>
            </a:extLst>
          </p:cNvPr>
          <p:cNvSpPr txBox="1"/>
          <p:nvPr/>
        </p:nvSpPr>
        <p:spPr>
          <a:xfrm>
            <a:off x="2599130" y="4573394"/>
            <a:ext cx="148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Face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6C608-8D91-5143-90D0-01E98B108A1F}"/>
              </a:ext>
            </a:extLst>
          </p:cNvPr>
          <p:cNvSpPr txBox="1"/>
          <p:nvPr/>
        </p:nvSpPr>
        <p:spPr>
          <a:xfrm>
            <a:off x="4366880" y="4467069"/>
            <a:ext cx="1484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Face Recognition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2C8324-9419-E04D-B065-D70269D33AEC}"/>
              </a:ext>
            </a:extLst>
          </p:cNvPr>
          <p:cNvSpPr txBox="1"/>
          <p:nvPr/>
        </p:nvSpPr>
        <p:spPr>
          <a:xfrm>
            <a:off x="6128916" y="4465674"/>
            <a:ext cx="1484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Face Comparison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E4FCFB-3062-6A4F-A8B2-4C31D77B5FE4}"/>
              </a:ext>
            </a:extLst>
          </p:cNvPr>
          <p:cNvSpPr txBox="1"/>
          <p:nvPr/>
        </p:nvSpPr>
        <p:spPr>
          <a:xfrm>
            <a:off x="7958202" y="4465674"/>
            <a:ext cx="1484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Celebrity Recognition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910422-230C-FD44-8DFD-5700D0328DE8}"/>
              </a:ext>
            </a:extLst>
          </p:cNvPr>
          <p:cNvSpPr txBox="1"/>
          <p:nvPr/>
        </p:nvSpPr>
        <p:spPr>
          <a:xfrm>
            <a:off x="9698446" y="4573395"/>
            <a:ext cx="148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Text in Image</a:t>
            </a:r>
          </a:p>
        </p:txBody>
      </p:sp>
    </p:spTree>
    <p:extLst>
      <p:ext uri="{BB962C8B-B14F-4D97-AF65-F5344CB8AC3E}">
        <p14:creationId xmlns:p14="http://schemas.microsoft.com/office/powerpoint/2010/main" val="320495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9612-FFEA-B746-862E-5D07E65A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Object Detection at Amazon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C475A-9CC2-5749-90B7-F8AF00219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2826533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AmazonGo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400" dirty="0"/>
              <a:t>purchase products without being checked out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23B09-45BE-D440-B78A-BEFA38357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54"/>
          <a:stretch/>
        </p:blipFill>
        <p:spPr>
          <a:xfrm>
            <a:off x="3520741" y="1310105"/>
            <a:ext cx="7569922" cy="448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06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86A9-19E0-3943-877E-7C510D151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4C41F4-5433-CF45-8335-FCDE4270D772}"/>
              </a:ext>
            </a:extLst>
          </p:cNvPr>
          <p:cNvSpPr txBox="1"/>
          <p:nvPr/>
        </p:nvSpPr>
        <p:spPr>
          <a:xfrm>
            <a:off x="6393968" y="1582340"/>
            <a:ext cx="48865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To detect object/target locations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Determined by 2 </a:t>
            </a:r>
            <a:r>
              <a:rPr lang="en-US" sz="2800" dirty="0">
                <a:solidFill>
                  <a:schemeClr val="accent3"/>
                </a:solidFill>
              </a:rPr>
              <a:t>(</a:t>
            </a:r>
            <a:r>
              <a:rPr lang="en-US" sz="2800" i="1" dirty="0">
                <a:solidFill>
                  <a:schemeClr val="accent3"/>
                </a:solidFill>
              </a:rPr>
              <a:t>x, y</a:t>
            </a:r>
            <a:r>
              <a:rPr lang="en-US" sz="2800" dirty="0">
                <a:solidFill>
                  <a:schemeClr val="accent3"/>
                </a:solidFill>
              </a:rPr>
              <a:t>) axis coordinates </a:t>
            </a:r>
            <a:endParaRPr lang="en-US" sz="2800" dirty="0"/>
          </a:p>
          <a:p>
            <a:pPr marL="797419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upper-left corner </a:t>
            </a:r>
          </a:p>
          <a:p>
            <a:pPr marL="797419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lower-right corner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EC5A03-BEDD-2C46-B724-04C3E054B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53" y="1737360"/>
            <a:ext cx="4511040" cy="33832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8E8EBB-B992-4A49-A139-BDC99505F09B}"/>
              </a:ext>
            </a:extLst>
          </p:cNvPr>
          <p:cNvSpPr/>
          <p:nvPr/>
        </p:nvSpPr>
        <p:spPr>
          <a:xfrm>
            <a:off x="1706137" y="2955073"/>
            <a:ext cx="1416204" cy="2040673"/>
          </a:xfrm>
          <a:prstGeom prst="rect">
            <a:avLst/>
          </a:prstGeom>
          <a:noFill/>
          <a:ln w="25400">
            <a:solidFill>
              <a:srgbClr val="004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CB6C30-1E00-4E44-AA6A-A2DC2222AF39}"/>
              </a:ext>
            </a:extLst>
          </p:cNvPr>
          <p:cNvSpPr/>
          <p:nvPr/>
        </p:nvSpPr>
        <p:spPr>
          <a:xfrm>
            <a:off x="2945695" y="2789388"/>
            <a:ext cx="353291" cy="33136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BF39E3-43A5-F643-946F-1576ABAE3D22}"/>
              </a:ext>
            </a:extLst>
          </p:cNvPr>
          <p:cNvSpPr/>
          <p:nvPr/>
        </p:nvSpPr>
        <p:spPr>
          <a:xfrm>
            <a:off x="1529491" y="4781662"/>
            <a:ext cx="353291" cy="33136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4B5F-71B3-234D-9B96-2A3D744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CF10-72B1-AF4B-B9A7-5232C2D1D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266563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Anchor boxes: multiple bounding boxes with different sizes and aspect ratios while centering on each pixel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2F0D2BB-307B-7E44-A96B-39EAE319C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0017" y="2571508"/>
            <a:ext cx="4030900" cy="32022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6765D64-EC6C-C747-BEA3-7E370449F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6793" y="2571508"/>
            <a:ext cx="4030900" cy="31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4145-755E-0542-B87B-24A6C2A2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E28D1-3327-BE4D-9BC9-085B1A863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4334993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a sliding window with anchor boxes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Run through every window location and decide the class for that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Greedily remove/select boxes using Non-max suppression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8D380-C37D-574D-AE22-2737A36B4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019" y="255344"/>
            <a:ext cx="2474910" cy="195242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664B16-542F-EA46-B38A-B687F286BA96}"/>
              </a:ext>
            </a:extLst>
          </p:cNvPr>
          <p:cNvCxnSpPr>
            <a:cxnSpLocks/>
          </p:cNvCxnSpPr>
          <p:nvPr/>
        </p:nvCxnSpPr>
        <p:spPr>
          <a:xfrm>
            <a:off x="8376633" y="2791190"/>
            <a:ext cx="755974" cy="52863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D22173-E0A7-964C-90A3-88469BCB03A8}"/>
              </a:ext>
            </a:extLst>
          </p:cNvPr>
          <p:cNvCxnSpPr>
            <a:cxnSpLocks/>
          </p:cNvCxnSpPr>
          <p:nvPr/>
        </p:nvCxnSpPr>
        <p:spPr>
          <a:xfrm flipH="1">
            <a:off x="8394124" y="4365456"/>
            <a:ext cx="807900" cy="56373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209A6-3B52-4841-8052-4379B9287DDC}"/>
              </a:ext>
            </a:extLst>
          </p:cNvPr>
          <p:cNvCxnSpPr>
            <a:cxnSpLocks/>
          </p:cNvCxnSpPr>
          <p:nvPr/>
        </p:nvCxnSpPr>
        <p:spPr>
          <a:xfrm flipH="1">
            <a:off x="8354324" y="1085533"/>
            <a:ext cx="807900" cy="56373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EC334E3D-EC83-9842-A5B5-F51A2E653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640" y="4143736"/>
            <a:ext cx="2438784" cy="19239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04A37CF-EF75-1A43-9833-F1F65860D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6864" y="3167521"/>
            <a:ext cx="2474910" cy="19524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1F66C2A-ED67-3D46-956A-DC999FD9A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2044" y="1201390"/>
            <a:ext cx="2474910" cy="19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2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391E-7815-3A4C-BFC2-598C1914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(You Only Look Once)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DB3E2-77D3-3041-8E67-1629E73FBFE2}"/>
              </a:ext>
            </a:extLst>
          </p:cNvPr>
          <p:cNvSpPr txBox="1"/>
          <p:nvPr/>
        </p:nvSpPr>
        <p:spPr>
          <a:xfrm>
            <a:off x="5380636" y="1860445"/>
            <a:ext cx="606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2000" dirty="0"/>
              <a:t>	</a:t>
            </a:r>
            <a:r>
              <a:rPr lang="en-US" sz="2800" dirty="0"/>
              <a:t>Output shape of YOLO: </a:t>
            </a:r>
          </a:p>
          <a:p>
            <a:pPr algn="ctr"/>
            <a:r>
              <a:rPr lang="en-US" sz="2800" dirty="0"/>
              <a:t>7 X 7 x ( 2 x 5 + 20) = 7x7x30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D42236-50F3-9D47-9B70-13E5CAE6C6F8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316687" y="2665491"/>
            <a:ext cx="233354" cy="60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FACBE2-85FE-BC46-8A42-C8FC5BF2C6BE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146971" y="2665491"/>
            <a:ext cx="816788" cy="158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172E37-13FE-8C4F-85A0-F0B1AFD56982}"/>
              </a:ext>
            </a:extLst>
          </p:cNvPr>
          <p:cNvCxnSpPr>
            <a:cxnSpLocks/>
          </p:cNvCxnSpPr>
          <p:nvPr/>
        </p:nvCxnSpPr>
        <p:spPr>
          <a:xfrm flipH="1" flipV="1">
            <a:off x="8903084" y="2673530"/>
            <a:ext cx="346456" cy="586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D82336-0AFB-FC47-A1BC-74359A92E2F3}"/>
              </a:ext>
            </a:extLst>
          </p:cNvPr>
          <p:cNvSpPr txBox="1"/>
          <p:nvPr/>
        </p:nvSpPr>
        <p:spPr>
          <a:xfrm>
            <a:off x="5943769" y="3268276"/>
            <a:ext cx="2745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 boxes per cell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CAAD79-8453-D64C-A0BD-B167C9F0BE64}"/>
              </a:ext>
            </a:extLst>
          </p:cNvPr>
          <p:cNvSpPr txBox="1"/>
          <p:nvPr/>
        </p:nvSpPr>
        <p:spPr>
          <a:xfrm>
            <a:off x="9076312" y="3250574"/>
            <a:ext cx="2367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20 object classes: </a:t>
            </a:r>
          </a:p>
          <a:p>
            <a:pPr algn="ctr"/>
            <a:r>
              <a:rPr lang="en-US" sz="2000" b="1" dirty="0">
                <a:solidFill>
                  <a:schemeClr val="accent3"/>
                </a:solidFill>
              </a:rPr>
              <a:t>[c</a:t>
            </a:r>
            <a:r>
              <a:rPr lang="en-US" sz="2000" b="1" baseline="-25000" dirty="0">
                <a:solidFill>
                  <a:schemeClr val="accent3"/>
                </a:solidFill>
              </a:rPr>
              <a:t>1 </a:t>
            </a:r>
            <a:r>
              <a:rPr lang="en-US" sz="2000" b="1" dirty="0">
                <a:solidFill>
                  <a:schemeClr val="accent3"/>
                </a:solidFill>
              </a:rPr>
              <a:t>, c</a:t>
            </a:r>
            <a:r>
              <a:rPr lang="en-US" sz="2000" b="1" baseline="-25000" dirty="0">
                <a:solidFill>
                  <a:schemeClr val="accent3"/>
                </a:solidFill>
              </a:rPr>
              <a:t>2 </a:t>
            </a:r>
            <a:r>
              <a:rPr lang="en-US" sz="2000" b="1" dirty="0">
                <a:solidFill>
                  <a:schemeClr val="accent3"/>
                </a:solidFill>
              </a:rPr>
              <a:t>, …, c</a:t>
            </a:r>
            <a:r>
              <a:rPr lang="en-US" sz="2000" b="1" baseline="-25000" dirty="0">
                <a:solidFill>
                  <a:schemeClr val="accent3"/>
                </a:solidFill>
              </a:rPr>
              <a:t>20</a:t>
            </a:r>
            <a:r>
              <a:rPr lang="en-US" sz="2000" b="1" dirty="0">
                <a:solidFill>
                  <a:schemeClr val="accent3"/>
                </a:solidFill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9039E1-341B-3844-A9E8-C592DEF3CA5F}"/>
              </a:ext>
            </a:extLst>
          </p:cNvPr>
          <p:cNvSpPr txBox="1"/>
          <p:nvPr/>
        </p:nvSpPr>
        <p:spPr>
          <a:xfrm>
            <a:off x="7564321" y="4248566"/>
            <a:ext cx="279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Bounding box values:</a:t>
            </a:r>
          </a:p>
          <a:p>
            <a:pPr algn="ctr"/>
            <a:r>
              <a:rPr lang="en-US" sz="2000" dirty="0">
                <a:solidFill>
                  <a:schemeClr val="accent3"/>
                </a:solidFill>
              </a:rPr>
              <a:t>[P</a:t>
            </a:r>
            <a:r>
              <a:rPr lang="en-US" sz="2000" baseline="-25000" dirty="0">
                <a:solidFill>
                  <a:schemeClr val="accent3"/>
                </a:solidFill>
              </a:rPr>
              <a:t>C </a:t>
            </a:r>
            <a:r>
              <a:rPr lang="en-US" sz="2000" dirty="0">
                <a:solidFill>
                  <a:schemeClr val="accent3"/>
                </a:solidFill>
              </a:rPr>
              <a:t>, b</a:t>
            </a:r>
            <a:r>
              <a:rPr lang="en-US" sz="2000" baseline="-25000" dirty="0">
                <a:solidFill>
                  <a:schemeClr val="accent3"/>
                </a:solidFill>
              </a:rPr>
              <a:t>x </a:t>
            </a:r>
            <a:r>
              <a:rPr lang="en-US" sz="2000" dirty="0">
                <a:solidFill>
                  <a:schemeClr val="accent3"/>
                </a:solidFill>
              </a:rPr>
              <a:t>, b</a:t>
            </a:r>
            <a:r>
              <a:rPr lang="en-US" sz="2000" baseline="-25000" dirty="0">
                <a:solidFill>
                  <a:schemeClr val="accent3"/>
                </a:solidFill>
              </a:rPr>
              <a:t>y </a:t>
            </a:r>
            <a:r>
              <a:rPr lang="en-US" sz="2000" dirty="0">
                <a:solidFill>
                  <a:schemeClr val="accent3"/>
                </a:solidFill>
              </a:rPr>
              <a:t>, </a:t>
            </a:r>
            <a:r>
              <a:rPr lang="en-US" sz="2000" dirty="0" err="1">
                <a:solidFill>
                  <a:schemeClr val="accent3"/>
                </a:solidFill>
              </a:rPr>
              <a:t>b</a:t>
            </a:r>
            <a:r>
              <a:rPr lang="en-US" sz="2000" baseline="-25000" dirty="0" err="1">
                <a:solidFill>
                  <a:schemeClr val="accent3"/>
                </a:solidFill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chemeClr val="accent3"/>
                </a:solidFill>
              </a:rPr>
              <a:t>, </a:t>
            </a:r>
            <a:r>
              <a:rPr lang="en-US" sz="2000" dirty="0" err="1">
                <a:solidFill>
                  <a:schemeClr val="accent3"/>
                </a:solidFill>
              </a:rPr>
              <a:t>b</a:t>
            </a:r>
            <a:r>
              <a:rPr lang="en-US" sz="2000" baseline="-25000" dirty="0" err="1">
                <a:solidFill>
                  <a:schemeClr val="accent3"/>
                </a:solidFill>
              </a:rPr>
              <a:t>w</a:t>
            </a:r>
            <a:r>
              <a:rPr lang="en-US" sz="2000" baseline="-25000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chemeClr val="accent3"/>
                </a:solidFill>
              </a:rPr>
              <a:t>]</a:t>
            </a:r>
            <a:endParaRPr lang="en-US" sz="20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6FCC9A-07D2-494C-A2CC-A6260EF85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45"/>
          <a:stretch/>
        </p:blipFill>
        <p:spPr>
          <a:xfrm>
            <a:off x="1218428" y="1697326"/>
            <a:ext cx="3843429" cy="39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22936-2106-9F44-B06A-13140598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B5681C-33BC-3F48-BC8B-43888A18A771}"/>
              </a:ext>
            </a:extLst>
          </p:cNvPr>
          <p:cNvCxnSpPr>
            <a:cxnSpLocks/>
          </p:cNvCxnSpPr>
          <p:nvPr/>
        </p:nvCxnSpPr>
        <p:spPr>
          <a:xfrm>
            <a:off x="1540605" y="4390515"/>
            <a:ext cx="0" cy="48866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B7CCE8-CD78-AC44-9D0F-7B289D352140}"/>
              </a:ext>
            </a:extLst>
          </p:cNvPr>
          <p:cNvCxnSpPr>
            <a:cxnSpLocks/>
          </p:cNvCxnSpPr>
          <p:nvPr/>
        </p:nvCxnSpPr>
        <p:spPr>
          <a:xfrm>
            <a:off x="1540605" y="3089186"/>
            <a:ext cx="0" cy="48866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9732F6-B7FC-F54C-B3D9-09DD2C0D094F}"/>
              </a:ext>
            </a:extLst>
          </p:cNvPr>
          <p:cNvCxnSpPr>
            <a:cxnSpLocks/>
          </p:cNvCxnSpPr>
          <p:nvPr/>
        </p:nvCxnSpPr>
        <p:spPr>
          <a:xfrm>
            <a:off x="4303485" y="3089186"/>
            <a:ext cx="0" cy="1883672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0A868B-CE22-EC47-8BDE-DF1E19A79B5F}"/>
              </a:ext>
            </a:extLst>
          </p:cNvPr>
          <p:cNvSpPr/>
          <p:nvPr/>
        </p:nvSpPr>
        <p:spPr>
          <a:xfrm>
            <a:off x="826213" y="1678900"/>
            <a:ext cx="5544605" cy="423729"/>
          </a:xfrm>
          <a:prstGeom prst="roundRect">
            <a:avLst/>
          </a:prstGeom>
          <a:solidFill>
            <a:srgbClr val="0090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Original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C78920-E19D-3946-976E-C7DADFD7887E}"/>
              </a:ext>
            </a:extLst>
          </p:cNvPr>
          <p:cNvSpPr/>
          <p:nvPr/>
        </p:nvSpPr>
        <p:spPr>
          <a:xfrm>
            <a:off x="826213" y="2163962"/>
            <a:ext cx="3725322" cy="45980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set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DFD394-B452-AA43-8FF7-CF62700F1185}"/>
              </a:ext>
            </a:extLst>
          </p:cNvPr>
          <p:cNvSpPr/>
          <p:nvPr/>
        </p:nvSpPr>
        <p:spPr>
          <a:xfrm>
            <a:off x="4595695" y="2163962"/>
            <a:ext cx="1775122" cy="45980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 set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EDDCD5-8A25-B54F-87F4-A31284A3B829}"/>
              </a:ext>
            </a:extLst>
          </p:cNvPr>
          <p:cNvSpPr/>
          <p:nvPr/>
        </p:nvSpPr>
        <p:spPr>
          <a:xfrm>
            <a:off x="835337" y="2681002"/>
            <a:ext cx="2172463" cy="45980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set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EF836C8-B698-DE44-8E02-C76FDD77BAF8}"/>
              </a:ext>
            </a:extLst>
          </p:cNvPr>
          <p:cNvSpPr/>
          <p:nvPr/>
        </p:nvSpPr>
        <p:spPr>
          <a:xfrm>
            <a:off x="3051961" y="2681002"/>
            <a:ext cx="1499575" cy="45980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Validation set</a:t>
            </a:r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3BF038-82BD-414D-8FBC-3346594700E8}"/>
              </a:ext>
            </a:extLst>
          </p:cNvPr>
          <p:cNvSpPr/>
          <p:nvPr/>
        </p:nvSpPr>
        <p:spPr>
          <a:xfrm>
            <a:off x="4595695" y="2681002"/>
            <a:ext cx="1775122" cy="45980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 set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AD2FBC1-9BFF-8F40-B0D0-7C8A3ACC34F4}"/>
              </a:ext>
            </a:extLst>
          </p:cNvPr>
          <p:cNvSpPr/>
          <p:nvPr/>
        </p:nvSpPr>
        <p:spPr>
          <a:xfrm>
            <a:off x="901441" y="3577853"/>
            <a:ext cx="2222669" cy="95851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Machine learning algorithm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57A0AA-CD1F-984B-A988-3D5F3AA1DCA1}"/>
              </a:ext>
            </a:extLst>
          </p:cNvPr>
          <p:cNvSpPr/>
          <p:nvPr/>
        </p:nvSpPr>
        <p:spPr>
          <a:xfrm>
            <a:off x="1203768" y="4867863"/>
            <a:ext cx="1491656" cy="45980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D3BB882E-8F5F-9241-A750-935DB22D6949}"/>
              </a:ext>
            </a:extLst>
          </p:cNvPr>
          <p:cNvSpPr/>
          <p:nvPr/>
        </p:nvSpPr>
        <p:spPr>
          <a:xfrm>
            <a:off x="3242943" y="3748099"/>
            <a:ext cx="433591" cy="714965"/>
          </a:xfrm>
          <a:prstGeom prst="curv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Curved Left Arrow 16">
            <a:extLst>
              <a:ext uri="{FF2B5EF4-FFF2-40B4-BE49-F238E27FC236}">
                <a16:creationId xmlns:a16="http://schemas.microsoft.com/office/drawing/2014/main" id="{798BA38E-D944-D246-96A4-0B54F9876A7F}"/>
              </a:ext>
            </a:extLst>
          </p:cNvPr>
          <p:cNvSpPr/>
          <p:nvPr/>
        </p:nvSpPr>
        <p:spPr>
          <a:xfrm flipV="1">
            <a:off x="3731206" y="3696345"/>
            <a:ext cx="427887" cy="728658"/>
          </a:xfrm>
          <a:prstGeom prst="curved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BC44C0-1201-D948-9A44-D18C79B21366}"/>
              </a:ext>
            </a:extLst>
          </p:cNvPr>
          <p:cNvSpPr txBox="1"/>
          <p:nvPr/>
        </p:nvSpPr>
        <p:spPr>
          <a:xfrm>
            <a:off x="1607559" y="3204783"/>
            <a:ext cx="278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Training, tuning, and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506F9-9528-C74E-AB95-D569296ED011}"/>
              </a:ext>
            </a:extLst>
          </p:cNvPr>
          <p:cNvSpPr txBox="1"/>
          <p:nvPr/>
        </p:nvSpPr>
        <p:spPr>
          <a:xfrm>
            <a:off x="3124110" y="5207174"/>
            <a:ext cx="242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Final performance estimate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618F6-52D0-5646-8D4C-E13DEC144572}"/>
              </a:ext>
            </a:extLst>
          </p:cNvPr>
          <p:cNvCxnSpPr>
            <a:cxnSpLocks/>
          </p:cNvCxnSpPr>
          <p:nvPr/>
        </p:nvCxnSpPr>
        <p:spPr>
          <a:xfrm>
            <a:off x="5463089" y="3138108"/>
            <a:ext cx="0" cy="2026406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E17DDC-F57F-C144-90D2-166BAE5FB68D}"/>
              </a:ext>
            </a:extLst>
          </p:cNvPr>
          <p:cNvCxnSpPr>
            <a:cxnSpLocks/>
          </p:cNvCxnSpPr>
          <p:nvPr/>
        </p:nvCxnSpPr>
        <p:spPr>
          <a:xfrm>
            <a:off x="2719594" y="5164514"/>
            <a:ext cx="2743495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F8018C-96C9-EB40-B305-7F3253A8B947}"/>
              </a:ext>
            </a:extLst>
          </p:cNvPr>
          <p:cNvCxnSpPr>
            <a:cxnSpLocks/>
          </p:cNvCxnSpPr>
          <p:nvPr/>
        </p:nvCxnSpPr>
        <p:spPr>
          <a:xfrm flipV="1">
            <a:off x="2719594" y="4965330"/>
            <a:ext cx="1575225" cy="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2500527-5B0F-6E46-A3DD-AD823852DBBD}"/>
              </a:ext>
            </a:extLst>
          </p:cNvPr>
          <p:cNvSpPr/>
          <p:nvPr/>
        </p:nvSpPr>
        <p:spPr>
          <a:xfrm>
            <a:off x="5019302" y="573071"/>
            <a:ext cx="6035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mazon Ember" panose="02000000000000000000" pitchFamily="2" charset="0"/>
                <a:ea typeface="Amazon Ember" panose="02000000000000000000" pitchFamily="2" charset="0"/>
              </a:rPr>
              <a:t>Training - Validation - Test Datasets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6023AD-DE2F-584C-9AED-594352E7EA03}"/>
              </a:ext>
            </a:extLst>
          </p:cNvPr>
          <p:cNvSpPr/>
          <p:nvPr/>
        </p:nvSpPr>
        <p:spPr>
          <a:xfrm>
            <a:off x="7063583" y="1706097"/>
            <a:ext cx="4070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Shuffle</a:t>
            </a:r>
            <a:r>
              <a:rPr lang="en-US" sz="2800" dirty="0"/>
              <a:t> the dataset before the split! 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7E6E64-CB0E-FC43-86F9-A8B5E53A2543}"/>
              </a:ext>
            </a:extLst>
          </p:cNvPr>
          <p:cNvSpPr/>
          <p:nvPr/>
        </p:nvSpPr>
        <p:spPr>
          <a:xfrm>
            <a:off x="7066365" y="4791925"/>
            <a:ext cx="4436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More details.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453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C050-8E15-934D-86D7-1073A27E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E21C0-F0FF-7C45-AD9F-D3002A424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261118"/>
            <a:ext cx="10883004" cy="4599628"/>
          </a:xfrm>
        </p:spPr>
        <p:txBody>
          <a:bodyPr/>
          <a:lstStyle/>
          <a:p>
            <a:r>
              <a:rPr lang="en-US" sz="2800" b="1" i="1" dirty="0">
                <a:solidFill>
                  <a:schemeClr val="accent3"/>
                </a:solidFill>
              </a:rPr>
              <a:t>Semantic Segmentation </a:t>
            </a:r>
            <a:r>
              <a:rPr lang="en-US" sz="2800" dirty="0"/>
              <a:t>divides the image into </a:t>
            </a:r>
            <a:r>
              <a:rPr lang="en-US" sz="2800" b="1" dirty="0"/>
              <a:t>different semantic regions </a:t>
            </a:r>
            <a:r>
              <a:rPr lang="en-US" sz="2800" dirty="0"/>
              <a:t>by transforming image pixels to pixel categories</a:t>
            </a:r>
            <a:r>
              <a:rPr lang="en-US" sz="2800" b="1" dirty="0"/>
              <a:t>.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604755F-1723-E442-B94D-D0DCE92E2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570" y="2802231"/>
            <a:ext cx="6473551" cy="24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9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7AB6-2096-F347-9047-20BE4ECA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Visual Object Classes (VOC)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2BD70-390C-2946-9EEE-C4E35D1622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hlinkClick r:id="rId3"/>
              </a:rPr>
              <a:t>Pascal VOC</a:t>
            </a:r>
            <a:r>
              <a:rPr lang="en-US" sz="2800" dirty="0"/>
              <a:t> is a benchmarking dataset for segmentation tasks.</a:t>
            </a:r>
          </a:p>
          <a:p>
            <a:pPr marL="285693" indent="-285693"/>
            <a:r>
              <a:rPr lang="en-US" sz="2800" dirty="0"/>
              <a:t>~10k images with segmentation classes </a:t>
            </a:r>
          </a:p>
          <a:p>
            <a:pPr marL="285693" indent="-285693"/>
            <a:r>
              <a:rPr lang="en-US" sz="2800" dirty="0"/>
              <a:t>20+1 classes: </a:t>
            </a:r>
            <a:r>
              <a:rPr lang="en-US" sz="2400" dirty="0"/>
              <a:t>(‘background’,) '</a:t>
            </a:r>
            <a:r>
              <a:rPr lang="en-US" sz="2400" dirty="0" err="1"/>
              <a:t>aeroplane</a:t>
            </a:r>
            <a:r>
              <a:rPr lang="en-US" sz="2400" dirty="0"/>
              <a:t>', 'bicycle', 'bird', 'boat', 'person’, etc.</a:t>
            </a:r>
          </a:p>
          <a:p>
            <a:pPr marL="285693" indent="-285693"/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F5CEF-D640-794B-BF17-93843465A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25" y="3512812"/>
            <a:ext cx="5978619" cy="2193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2CA2A3-D6CC-3444-9D34-DCDE51C42567}"/>
              </a:ext>
            </a:extLst>
          </p:cNvPr>
          <p:cNvSpPr/>
          <p:nvPr/>
        </p:nvSpPr>
        <p:spPr>
          <a:xfrm>
            <a:off x="2534251" y="5748220"/>
            <a:ext cx="4936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Sample segmentation images (background is black)</a:t>
            </a:r>
          </a:p>
        </p:txBody>
      </p:sp>
    </p:spTree>
    <p:extLst>
      <p:ext uri="{BB962C8B-B14F-4D97-AF65-F5344CB8AC3E}">
        <p14:creationId xmlns:p14="http://schemas.microsoft.com/office/powerpoint/2010/main" val="4136719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33A1-2E49-1441-BE1C-18770834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COCO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4A9C46B-E81C-D342-B3CF-ED791E4C9A0B}"/>
              </a:ext>
            </a:extLst>
          </p:cNvPr>
          <p:cNvSpPr txBox="1">
            <a:spLocks/>
          </p:cNvSpPr>
          <p:nvPr/>
        </p:nvSpPr>
        <p:spPr>
          <a:xfrm>
            <a:off x="695913" y="1283369"/>
            <a:ext cx="11044330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hlinkClick r:id="rId3"/>
              </a:rPr>
              <a:t>COCO (Common Objects in Context)</a:t>
            </a:r>
            <a:r>
              <a:rPr lang="en-US" sz="2800" dirty="0"/>
              <a:t> is a large-scale object detection, segmentation, and captioning dataset:</a:t>
            </a:r>
          </a:p>
          <a:p>
            <a:pPr marL="460375" indent="-460375"/>
            <a:r>
              <a:rPr lang="en-US" sz="2400" dirty="0"/>
              <a:t>330K images (&gt;200K labeled)</a:t>
            </a:r>
          </a:p>
          <a:p>
            <a:pPr marL="460375" indent="-460375"/>
            <a:r>
              <a:rPr lang="en-US" sz="2400" dirty="0"/>
              <a:t>1.5 million object instances</a:t>
            </a:r>
          </a:p>
          <a:p>
            <a:pPr marL="460375" indent="-460375"/>
            <a:r>
              <a:rPr lang="en-US" sz="2400" dirty="0"/>
              <a:t>80 object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DCB08-53D9-C64E-830E-66B1AC26B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913" y="2227299"/>
            <a:ext cx="6096999" cy="38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69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4B15-681A-B141-A42B-962DD8FA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5115F-0F53-6B45-8B75-C23057F97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4" y="1508069"/>
            <a:ext cx="4191000" cy="328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CA921D-D007-6448-A0F0-51CC34FD8830}"/>
              </a:ext>
            </a:extLst>
          </p:cNvPr>
          <p:cNvSpPr txBox="1"/>
          <p:nvPr/>
        </p:nvSpPr>
        <p:spPr>
          <a:xfrm>
            <a:off x="613319" y="4829085"/>
            <a:ext cx="4273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hlinkClick r:id="rId4"/>
              </a:rPr>
              <a:t>https://www.researchgate.net/publication/318511415_Medical_image_semantic_segmentation_based_on_deep_learning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203E6-383A-7143-8E70-ED41F952F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970" y="1674483"/>
            <a:ext cx="5576582" cy="31228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0BD8E-4AD7-5749-814E-90DEADFD1444}"/>
              </a:ext>
            </a:extLst>
          </p:cNvPr>
          <p:cNvSpPr/>
          <p:nvPr/>
        </p:nvSpPr>
        <p:spPr>
          <a:xfrm>
            <a:off x="5648428" y="4874545"/>
            <a:ext cx="212429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https://gluon-cv.mxnet.io/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626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8467C-D6F3-B743-8921-4728C47D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Fully Convolutional Neural Network (FCN)*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419D7-94DA-1645-AE0D-918245CA3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9" y="1310105"/>
            <a:ext cx="5760379" cy="4106868"/>
          </a:xfrm>
        </p:spPr>
        <p:txBody>
          <a:bodyPr/>
          <a:lstStyle/>
          <a:p>
            <a:pPr marL="285693" indent="-285693"/>
            <a:r>
              <a:rPr lang="en-US" sz="2800" dirty="0"/>
              <a:t>Two folds:</a:t>
            </a:r>
          </a:p>
          <a:p>
            <a:pPr marL="721650" lvl="1" indent="-285693"/>
            <a:r>
              <a:rPr lang="en-US" sz="2400" b="1" dirty="0"/>
              <a:t>CNN </a:t>
            </a:r>
            <a:r>
              <a:rPr lang="en-US" sz="2400" dirty="0"/>
              <a:t>shrinks features to shape of ”1x1x</a:t>
            </a:r>
            <a:r>
              <a:rPr lang="en-US" sz="2400" i="1" dirty="0"/>
              <a:t>channel</a:t>
            </a:r>
            <a:r>
              <a:rPr lang="en-US" sz="2400" dirty="0"/>
              <a:t>“</a:t>
            </a:r>
          </a:p>
          <a:p>
            <a:pPr marL="721650" lvl="1" indent="-285693"/>
            <a:r>
              <a:rPr lang="en-US" sz="2400" b="1" i="1" dirty="0" err="1"/>
              <a:t>Upsampling</a:t>
            </a:r>
            <a:r>
              <a:rPr lang="en-US" sz="2400" b="1" dirty="0"/>
              <a:t> </a:t>
            </a:r>
            <a:r>
              <a:rPr lang="en-US" sz="2400" dirty="0"/>
              <a:t>outputs the semantic segmentation mask</a:t>
            </a:r>
          </a:p>
          <a:p>
            <a:pPr marL="1178621" lvl="2" indent="-285693"/>
            <a:r>
              <a:rPr lang="en-US" sz="2000" dirty="0"/>
              <a:t>E.g., Transposed Convolution </a:t>
            </a:r>
          </a:p>
          <a:p>
            <a:pPr marL="285693" indent="-285693"/>
            <a:r>
              <a:rPr lang="en-US" sz="2800" dirty="0"/>
              <a:t>Applying </a:t>
            </a:r>
            <a:r>
              <a:rPr lang="en-US" sz="2800" b="1" dirty="0" err="1"/>
              <a:t>softmax</a:t>
            </a:r>
            <a:r>
              <a:rPr lang="en-US" sz="2800" dirty="0"/>
              <a:t> at the end for </a:t>
            </a:r>
            <a:r>
              <a:rPr lang="en-US" sz="2800" b="1" dirty="0"/>
              <a:t>pixel classification</a:t>
            </a:r>
            <a:endParaRPr lang="en-US" sz="2800" dirty="0"/>
          </a:p>
          <a:p>
            <a:pPr marL="285693" indent="-285693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62E089-F34C-8A41-8684-A7CA23E0A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414" y="1127327"/>
            <a:ext cx="1758725" cy="4760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7E8301-6EB7-6A4B-A18F-CF1111906FD8}"/>
              </a:ext>
            </a:extLst>
          </p:cNvPr>
          <p:cNvSpPr/>
          <p:nvPr/>
        </p:nvSpPr>
        <p:spPr>
          <a:xfrm>
            <a:off x="694208" y="5580265"/>
            <a:ext cx="3709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 Long, J., </a:t>
            </a:r>
            <a:r>
              <a:rPr lang="en-US" sz="1400" dirty="0" err="1"/>
              <a:t>Shelhamer</a:t>
            </a:r>
            <a:r>
              <a:rPr lang="en-US" sz="1400" dirty="0"/>
              <a:t>, E., &amp; Darrell, T. (2015).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D0F29-FCE8-F440-9813-D52B3141934A}"/>
              </a:ext>
            </a:extLst>
          </p:cNvPr>
          <p:cNvSpPr txBox="1"/>
          <p:nvPr/>
        </p:nvSpPr>
        <p:spPr>
          <a:xfrm>
            <a:off x="9661852" y="1682111"/>
            <a:ext cx="1407328" cy="7437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93" tIns="25393" rIns="25393" bIns="25393" numCol="1" spcCol="38100" rtlCol="0" anchor="ctr">
            <a:spAutoFit/>
          </a:bodyPr>
          <a:lstStyle/>
          <a:p>
            <a:pPr algn="ctr" defTabSz="412667" hangingPunct="0"/>
            <a:r>
              <a:rPr lang="en-US" sz="15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Pixel classes (</a:t>
            </a:r>
            <a:r>
              <a:rPr lang="en-US" sz="1500" dirty="0" err="1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softmax</a:t>
            </a:r>
            <a:r>
              <a:rPr lang="en-US" sz="15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)</a:t>
            </a:r>
          </a:p>
          <a:p>
            <a:pPr algn="ctr" defTabSz="412667" hangingPunct="0"/>
            <a:r>
              <a:rPr lang="en-US" sz="15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Size: N x 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BBAD2-C11F-6540-8314-36C67334C750}"/>
              </a:ext>
            </a:extLst>
          </p:cNvPr>
          <p:cNvSpPr txBox="1"/>
          <p:nvPr/>
        </p:nvSpPr>
        <p:spPr>
          <a:xfrm>
            <a:off x="9661852" y="4934804"/>
            <a:ext cx="1407328" cy="482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93" tIns="25393" rIns="25393" bIns="25393" numCol="1" spcCol="38100" rtlCol="0" anchor="ctr">
            <a:spAutoFit/>
          </a:bodyPr>
          <a:lstStyle/>
          <a:p>
            <a:pPr algn="ctr" defTabSz="412667" hangingPunct="0"/>
            <a:r>
              <a:rPr lang="en-US" sz="14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Input image</a:t>
            </a:r>
          </a:p>
          <a:p>
            <a:pPr algn="ctr" defTabSz="412667" hangingPunct="0"/>
            <a:r>
              <a:rPr lang="en-US" sz="14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Size: </a:t>
            </a:r>
            <a:r>
              <a:rPr lang="en-US" sz="1400" dirty="0"/>
              <a:t>N</a:t>
            </a:r>
            <a:r>
              <a:rPr lang="en-US" sz="14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xMx3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59DBAF-620E-034B-A97B-42E2C8DA51BC}"/>
              </a:ext>
            </a:extLst>
          </p:cNvPr>
          <p:cNvSpPr txBox="1"/>
          <p:nvPr/>
        </p:nvSpPr>
        <p:spPr>
          <a:xfrm>
            <a:off x="9473124" y="4011905"/>
            <a:ext cx="1917100" cy="482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93" tIns="25393" rIns="25393" bIns="25393" numCol="1" spcCol="38100" rtlCol="0" anchor="ctr">
            <a:spAutoFit/>
          </a:bodyPr>
          <a:lstStyle/>
          <a:p>
            <a:pPr algn="ctr" defTabSz="412667" hangingPunct="0"/>
            <a:r>
              <a:rPr lang="en-US" sz="1400" dirty="0"/>
              <a:t>Feature map</a:t>
            </a:r>
            <a:endParaRPr lang="en-US" sz="1400" dirty="0">
              <a:sym typeface="Helvetica Neue"/>
            </a:endParaRPr>
          </a:p>
          <a:p>
            <a:pPr algn="ctr" defTabSz="412667" hangingPunct="0"/>
            <a:r>
              <a:rPr lang="en-US" sz="1400" dirty="0">
                <a:sym typeface="Helvetica Neue"/>
              </a:rPr>
              <a:t>Size: (</a:t>
            </a:r>
            <a:r>
              <a:rPr lang="en-US" sz="1400" dirty="0"/>
              <a:t>N/32 </a:t>
            </a:r>
            <a:r>
              <a:rPr lang="en-US" sz="1400" dirty="0">
                <a:sym typeface="Helvetica Neue"/>
              </a:rPr>
              <a:t>x M/32 x 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BE60F5-7D61-DF4F-9518-FD4E5FF512AB}"/>
              </a:ext>
            </a:extLst>
          </p:cNvPr>
          <p:cNvSpPr txBox="1"/>
          <p:nvPr/>
        </p:nvSpPr>
        <p:spPr>
          <a:xfrm>
            <a:off x="9502475" y="2953114"/>
            <a:ext cx="1726082" cy="2667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93" tIns="25393" rIns="25393" bIns="25393" numCol="1" spcCol="38100" rtlCol="0" anchor="ctr">
            <a:spAutoFit/>
          </a:bodyPr>
          <a:lstStyle/>
          <a:p>
            <a:pPr algn="ctr" defTabSz="412667" hangingPunct="0"/>
            <a:r>
              <a:rPr lang="en-US" sz="1400" dirty="0" err="1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Upsampling</a:t>
            </a:r>
            <a:r>
              <a:rPr lang="en-US" sz="14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 by 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34443-EA22-1845-B1C7-887838EE1E1C}"/>
              </a:ext>
            </a:extLst>
          </p:cNvPr>
          <p:cNvSpPr txBox="1"/>
          <p:nvPr/>
        </p:nvSpPr>
        <p:spPr>
          <a:xfrm>
            <a:off x="9406967" y="3430115"/>
            <a:ext cx="1917100" cy="482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93" tIns="25393" rIns="25393" bIns="25393" numCol="1" spcCol="38100" rtlCol="0" anchor="ctr">
            <a:spAutoFit/>
          </a:bodyPr>
          <a:lstStyle/>
          <a:p>
            <a:pPr algn="ctr" defTabSz="412667" hangingPunct="0"/>
            <a:r>
              <a:rPr lang="en-US" sz="1400" dirty="0"/>
              <a:t>Feature pooling</a:t>
            </a:r>
            <a:endParaRPr lang="en-US" sz="1400" b="1" dirty="0">
              <a:solidFill>
                <a:srgbClr val="000000"/>
              </a:solidFill>
              <a:ea typeface="Helvetica Neue"/>
              <a:cs typeface="Helvetica Neue"/>
              <a:sym typeface="Helvetica Neue"/>
            </a:endParaRPr>
          </a:p>
          <a:p>
            <a:pPr algn="ctr" defTabSz="412667" hangingPunct="0"/>
            <a:r>
              <a:rPr lang="en-US" sz="14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Size: (</a:t>
            </a:r>
            <a:r>
              <a:rPr lang="en-US" sz="1400" dirty="0"/>
              <a:t>N/32 </a:t>
            </a:r>
            <a:r>
              <a:rPr lang="en-US" sz="14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x M/32)</a:t>
            </a:r>
          </a:p>
        </p:txBody>
      </p:sp>
    </p:spTree>
    <p:extLst>
      <p:ext uri="{BB962C8B-B14F-4D97-AF65-F5344CB8AC3E}">
        <p14:creationId xmlns:p14="http://schemas.microsoft.com/office/powerpoint/2010/main" val="159558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1523-2F33-F543-AAAE-1B670CB0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FCN Results on VOC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C0430-2143-D943-B564-A5A8B8DD4B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693" indent="-285693"/>
            <a:r>
              <a:rPr lang="en-US" sz="2400" dirty="0"/>
              <a:t>Common evaluation metrics: Pixel accuracy, mean </a:t>
            </a:r>
            <a:r>
              <a:rPr lang="en-US" sz="2400" dirty="0" err="1"/>
              <a:t>IoU</a:t>
            </a:r>
            <a:endParaRPr lang="en-US" sz="2400" dirty="0"/>
          </a:p>
          <a:p>
            <a:pPr marL="285693" indent="-285693"/>
            <a:r>
              <a:rPr lang="en-US" sz="2400" dirty="0"/>
              <a:t>Some results from VOC: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More Details.</a:t>
            </a:r>
            <a:endParaRPr lang="en-US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3E2F42-A6F3-B44C-92B6-E1CE137E114E}"/>
              </a:ext>
            </a:extLst>
          </p:cNvPr>
          <p:cNvGrpSpPr/>
          <p:nvPr/>
        </p:nvGrpSpPr>
        <p:grpSpPr>
          <a:xfrm>
            <a:off x="4730427" y="1806575"/>
            <a:ext cx="4527873" cy="3244850"/>
            <a:chOff x="4324027" y="1555750"/>
            <a:chExt cx="5311155" cy="37528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AFFDA9-6E8B-4D44-B41C-458BE5960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169" r="24746" b="-169"/>
            <a:stretch/>
          </p:blipFill>
          <p:spPr>
            <a:xfrm>
              <a:off x="6094412" y="1562100"/>
              <a:ext cx="1770385" cy="3746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09EB16-B068-C941-B331-654E3DC6F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746"/>
            <a:stretch/>
          </p:blipFill>
          <p:spPr>
            <a:xfrm>
              <a:off x="4324027" y="1555750"/>
              <a:ext cx="1770385" cy="37465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36362D-6DE4-9B46-AC94-03455590B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746"/>
            <a:stretch/>
          </p:blipFill>
          <p:spPr>
            <a:xfrm>
              <a:off x="7864797" y="1555750"/>
              <a:ext cx="1770385" cy="374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1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5A61-1B64-1347-8E48-C423ABC7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MLA CV</a:t>
            </a:r>
            <a:br>
              <a:rPr lang="en-US" dirty="0"/>
            </a:b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8847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- Accuracy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bg2">
              <a:lumMod val="95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60" y="1580772"/>
            <a:ext cx="4926198" cy="3966703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5409" cy="16002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(TP)</a:t>
              </a:r>
            </a:p>
            <a:p>
              <a:pPr algn="ctr"/>
              <a:r>
                <a:rPr lang="en-US" sz="2000" dirty="0"/>
                <a:t>True Positive</a:t>
              </a:r>
            </a:p>
            <a:p>
              <a:pPr algn="ctr"/>
              <a:endParaRPr lang="en-US" sz="20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(FP)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</a:t>
              </a:r>
              <a:r>
                <a:rPr lang="en-US" sz="2000" dirty="0"/>
                <a:t>Positive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(FN)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(TN)</a:t>
              </a:r>
            </a:p>
            <a:p>
              <a:pPr algn="ctr"/>
              <a:r>
                <a:rPr lang="en-US" sz="2000" dirty="0"/>
                <a:t>True Negative</a:t>
              </a:r>
            </a:p>
            <a:p>
              <a:pPr algn="ctr"/>
              <a:endParaRPr lang="en-US" sz="2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651AE8B-7D49-844A-B47F-3ECBB7AFE570}"/>
                  </a:ext>
                </a:extLst>
              </p:cNvPr>
              <p:cNvSpPr/>
              <p:nvPr/>
            </p:nvSpPr>
            <p:spPr>
              <a:xfrm>
                <a:off x="6192121" y="1926292"/>
                <a:ext cx="4792545" cy="3689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Accuracy*:</a:t>
                </a:r>
                <a:r>
                  <a:rPr lang="en-US" sz="2400" dirty="0"/>
                  <a:t> The percent (ratio) of cases classified correctly:</a:t>
                </a:r>
              </a:p>
              <a:p>
                <a:endParaRPr lang="en-US" sz="2400" dirty="0"/>
              </a:p>
              <a:p>
                <a:endParaRPr lang="en-US" sz="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TN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Accuracy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19+1+2+3</m:t>
                        </m:r>
                      </m:den>
                    </m:f>
                  </m:oMath>
                </a14:m>
                <a:r>
                  <a:rPr lang="en-US" sz="2000" b="1" dirty="0"/>
                  <a:t> = 0.88</a:t>
                </a:r>
              </a:p>
              <a:p>
                <a:pPr lvl="1"/>
                <a:endParaRPr lang="en-US" sz="2000" b="1" dirty="0"/>
              </a:p>
              <a:p>
                <a:r>
                  <a:rPr lang="en-US" sz="2000" dirty="0"/>
                  <a:t>*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(</m:t>
                    </m:r>
                    <m:r>
                      <m:rPr>
                        <m:nor/>
                      </m:rPr>
                      <a:rPr lang="en-US" sz="2000" dirty="0"/>
                      <m:t>bad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Accuracy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m:rPr>
                        <m:nor/>
                      </m:rPr>
                      <a:rPr lang="en-US" sz="2000" dirty="0"/>
                      <m:t> (</m:t>
                    </m:r>
                    <m:r>
                      <m:rPr>
                        <m:nor/>
                      </m:rPr>
                      <a:rPr lang="en-US" sz="2000" dirty="0"/>
                      <m:t>good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651AE8B-7D49-844A-B47F-3ECBB7AFE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121" y="1926292"/>
                <a:ext cx="4792545" cy="3689087"/>
              </a:xfrm>
              <a:prstGeom prst="rect">
                <a:avLst/>
              </a:prstGeom>
              <a:blipFill>
                <a:blip r:embed="rId3"/>
                <a:stretch>
                  <a:fillRect l="-1852" t="-1375" b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80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86BE-9505-794E-AB12-333C95A4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4637-226A-F446-8499-577C68042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914" y="1310105"/>
            <a:ext cx="10881298" cy="4599628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rgbClr val="303942"/>
                </a:solidFill>
              </a:rPr>
              <a:t>1. Image Classification: What category does this image belong to?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4CA50-0D14-7D48-8D1D-8E015AAEB670}"/>
              </a:ext>
            </a:extLst>
          </p:cNvPr>
          <p:cNvGrpSpPr/>
          <p:nvPr/>
        </p:nvGrpSpPr>
        <p:grpSpPr>
          <a:xfrm>
            <a:off x="3043950" y="2779510"/>
            <a:ext cx="1922500" cy="2976334"/>
            <a:chOff x="1252030" y="2069206"/>
            <a:chExt cx="3076000" cy="4762133"/>
          </a:xfrm>
        </p:grpSpPr>
        <p:sp>
          <p:nvSpPr>
            <p:cNvPr id="5" name="Text Placeholder 8">
              <a:extLst>
                <a:ext uri="{FF2B5EF4-FFF2-40B4-BE49-F238E27FC236}">
                  <a16:creationId xmlns:a16="http://schemas.microsoft.com/office/drawing/2014/main" id="{C8B0D1FE-93A5-6D44-A391-A450E2422787}"/>
                </a:ext>
              </a:extLst>
            </p:cNvPr>
            <p:cNvSpPr txBox="1">
              <a:spLocks/>
            </p:cNvSpPr>
            <p:nvPr/>
          </p:nvSpPr>
          <p:spPr>
            <a:xfrm>
              <a:off x="1433016" y="5754122"/>
              <a:ext cx="2714029" cy="1077217"/>
            </a:xfrm>
            <a:prstGeom prst="rect">
              <a:avLst/>
            </a:prstGeom>
          </p:spPr>
          <p:txBody>
            <a:bodyPr vert="horz" wrap="square" lIns="114300" tIns="91440" rIns="114300" bIns="91440" rtlCol="0">
              <a:spAutoFit/>
            </a:bodyPr>
            <a:lstStyle>
              <a:lvl1pPr marL="0" marR="0" indent="0" algn="l" defTabSz="1097278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200" b="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40338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67231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94123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121016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301751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5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79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3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rgbClr val="FFCC00"/>
                  </a:solidFill>
                </a:rPr>
                <a:t>Who</a:t>
              </a:r>
            </a:p>
            <a:p>
              <a:pPr algn="ctr"/>
              <a:endParaRPr lang="en-US" sz="125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6DD0CA-F003-ED4C-B7D2-F2BA5879C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121" t="1" r="8532" b="641"/>
            <a:stretch/>
          </p:blipFill>
          <p:spPr>
            <a:xfrm>
              <a:off x="1252030" y="2069206"/>
              <a:ext cx="3076000" cy="30760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6F67351-F269-8145-A04E-6CEB1E363FF6}"/>
                </a:ext>
              </a:extLst>
            </p:cNvPr>
            <p:cNvCxnSpPr>
              <a:cxnSpLocks/>
            </p:cNvCxnSpPr>
            <p:nvPr/>
          </p:nvCxnSpPr>
          <p:spPr>
            <a:xfrm>
              <a:off x="2104230" y="5617644"/>
              <a:ext cx="13716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40C70A-605C-A149-AF17-F41CDA171384}"/>
              </a:ext>
            </a:extLst>
          </p:cNvPr>
          <p:cNvGrpSpPr/>
          <p:nvPr/>
        </p:nvGrpSpPr>
        <p:grpSpPr>
          <a:xfrm>
            <a:off x="5629071" y="2779510"/>
            <a:ext cx="2416488" cy="2764738"/>
            <a:chOff x="5388224" y="2069206"/>
            <a:chExt cx="3866380" cy="4423580"/>
          </a:xfrm>
        </p:grpSpPr>
        <p:pic>
          <p:nvPicPr>
            <p:cNvPr id="9" name="Picture 8" descr="A picture containing grass, athletic game, sport, cake&#10;&#10;Description automatically generated">
              <a:extLst>
                <a:ext uri="{FF2B5EF4-FFF2-40B4-BE49-F238E27FC236}">
                  <a16:creationId xmlns:a16="http://schemas.microsoft.com/office/drawing/2014/main" id="{678F7886-03A8-3345-B6EF-116F8D935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926" r="16926"/>
            <a:stretch/>
          </p:blipFill>
          <p:spPr>
            <a:xfrm flipH="1">
              <a:off x="5783410" y="2069206"/>
              <a:ext cx="3076002" cy="3075998"/>
            </a:xfrm>
            <a:prstGeom prst="rect">
              <a:avLst/>
            </a:prstGeom>
          </p:spPr>
        </p:pic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1AB8029A-E2BE-BF4A-9D47-D4D3F12F08CA}"/>
                </a:ext>
              </a:extLst>
            </p:cNvPr>
            <p:cNvSpPr txBox="1">
              <a:spLocks/>
            </p:cNvSpPr>
            <p:nvPr/>
          </p:nvSpPr>
          <p:spPr>
            <a:xfrm>
              <a:off x="5388224" y="5754122"/>
              <a:ext cx="3866380" cy="738664"/>
            </a:xfrm>
            <a:prstGeom prst="rect">
              <a:avLst/>
            </a:prstGeom>
          </p:spPr>
          <p:txBody>
            <a:bodyPr vert="horz" wrap="square" lIns="114300" tIns="91440" rIns="114300" bIns="91440" rtlCol="0">
              <a:spAutoFit/>
            </a:bodyPr>
            <a:lstStyle>
              <a:lvl1pPr marL="0" marR="0" indent="0" algn="l" defTabSz="1097278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200" b="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40338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67231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94123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121016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301751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5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79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3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rgbClr val="FFCC00"/>
                  </a:solidFill>
                </a:rPr>
                <a:t>What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06A16-ABC0-474B-8753-3D1A910AAE3D}"/>
                </a:ext>
              </a:extLst>
            </p:cNvPr>
            <p:cNvCxnSpPr>
              <a:cxnSpLocks/>
            </p:cNvCxnSpPr>
            <p:nvPr/>
          </p:nvCxnSpPr>
          <p:spPr>
            <a:xfrm>
              <a:off x="6635614" y="5617644"/>
              <a:ext cx="13716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29EE0-6902-7C4E-B18B-01151A83479F}"/>
              </a:ext>
            </a:extLst>
          </p:cNvPr>
          <p:cNvGrpSpPr/>
          <p:nvPr/>
        </p:nvGrpSpPr>
        <p:grpSpPr>
          <a:xfrm>
            <a:off x="8708176" y="2779509"/>
            <a:ext cx="1922504" cy="2764739"/>
            <a:chOff x="10314791" y="2069204"/>
            <a:chExt cx="3076007" cy="4423582"/>
          </a:xfrm>
        </p:grpSpPr>
        <p:sp>
          <p:nvSpPr>
            <p:cNvPr id="13" name="Text Placeholder 8">
              <a:extLst>
                <a:ext uri="{FF2B5EF4-FFF2-40B4-BE49-F238E27FC236}">
                  <a16:creationId xmlns:a16="http://schemas.microsoft.com/office/drawing/2014/main" id="{8BE93982-EE62-B449-B465-D7B3F0C89E15}"/>
                </a:ext>
              </a:extLst>
            </p:cNvPr>
            <p:cNvSpPr txBox="1">
              <a:spLocks/>
            </p:cNvSpPr>
            <p:nvPr/>
          </p:nvSpPr>
          <p:spPr>
            <a:xfrm>
              <a:off x="10699845" y="5754122"/>
              <a:ext cx="2305908" cy="738664"/>
            </a:xfrm>
            <a:prstGeom prst="rect">
              <a:avLst/>
            </a:prstGeom>
          </p:spPr>
          <p:txBody>
            <a:bodyPr vert="horz" wrap="square" lIns="114300" tIns="91440" rIns="114300" bIns="91440" rtlCol="0">
              <a:spAutoFit/>
            </a:bodyPr>
            <a:lstStyle>
              <a:lvl1pPr marL="0" marR="0" indent="0" algn="l" defTabSz="1097278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200" b="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40338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67231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94123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121016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301751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5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79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3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rgbClr val="FFCC00"/>
                  </a:solidFill>
                </a:rPr>
                <a:t>Where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B78D4E-860F-EE43-A9B0-F6757B589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166999" y="5617644"/>
              <a:ext cx="13716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A close up of a street sign on a pole&#10;&#10;Description automatically generated">
              <a:extLst>
                <a:ext uri="{FF2B5EF4-FFF2-40B4-BE49-F238E27FC236}">
                  <a16:creationId xmlns:a16="http://schemas.microsoft.com/office/drawing/2014/main" id="{B356601F-6353-9941-B05E-ACFC565F2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840" r="1367" b="10415"/>
            <a:stretch/>
          </p:blipFill>
          <p:spPr>
            <a:xfrm>
              <a:off x="10314791" y="2069204"/>
              <a:ext cx="3076007" cy="307599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191E57-142A-E343-8CD4-1E2614D679BD}"/>
              </a:ext>
            </a:extLst>
          </p:cNvPr>
          <p:cNvSpPr txBox="1"/>
          <p:nvPr/>
        </p:nvSpPr>
        <p:spPr>
          <a:xfrm>
            <a:off x="106512" y="5755844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hlinkClick r:id="rId6"/>
              </a:rPr>
              <a:t>Source: 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Amazon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Rekognition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156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2361E-6 1.48148E-6 L -1.42361E-6 0.0513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2361E-6 1.48148E-6 L -1.42361E-6 0.0513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84722E-6 -2.16049E-6 L -2.84722E-6 0.0513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86BE-9505-794E-AB12-333C95A4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4637-226A-F446-8499-577C68042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914" y="1310105"/>
            <a:ext cx="10881298" cy="4599628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rgbClr val="303942"/>
                </a:solidFill>
              </a:rPr>
              <a:t>2. Object Detection: Where are the locations of detected objects?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B3A61-AB28-6641-9579-0203AEA86513}"/>
              </a:ext>
            </a:extLst>
          </p:cNvPr>
          <p:cNvSpPr txBox="1"/>
          <p:nvPr/>
        </p:nvSpPr>
        <p:spPr>
          <a:xfrm>
            <a:off x="106512" y="5755844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hlinkClick r:id="rId3"/>
              </a:rPr>
              <a:t>Source: 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Amazon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Rekognition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C03E9-A1C2-3C44-8FA0-47A38A0B1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" b="2513"/>
          <a:stretch/>
        </p:blipFill>
        <p:spPr>
          <a:xfrm>
            <a:off x="2952206" y="1778346"/>
            <a:ext cx="6088845" cy="397749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2BA522-647E-CD4E-B296-069C74FE0437}"/>
              </a:ext>
            </a:extLst>
          </p:cNvPr>
          <p:cNvSpPr txBox="1"/>
          <p:nvPr/>
        </p:nvSpPr>
        <p:spPr>
          <a:xfrm>
            <a:off x="5765031" y="2783022"/>
            <a:ext cx="7413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16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Person </a:t>
            </a:r>
            <a:br>
              <a:rPr lang="en-US" sz="16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6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98.3%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CBAF3-6B20-7B46-83E1-8E326871E60D}"/>
              </a:ext>
            </a:extLst>
          </p:cNvPr>
          <p:cNvSpPr txBox="1"/>
          <p:nvPr/>
        </p:nvSpPr>
        <p:spPr>
          <a:xfrm>
            <a:off x="7844175" y="4873249"/>
            <a:ext cx="881814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16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 98.8%</a:t>
            </a:r>
          </a:p>
        </p:txBody>
      </p:sp>
    </p:spTree>
    <p:extLst>
      <p:ext uri="{BB962C8B-B14F-4D97-AF65-F5344CB8AC3E}">
        <p14:creationId xmlns:p14="http://schemas.microsoft.com/office/powerpoint/2010/main" val="31283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86BE-9505-794E-AB12-333C95A4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4637-226A-F446-8499-577C68042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914" y="1310105"/>
            <a:ext cx="10881298" cy="4599628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rgbClr val="303942"/>
                </a:solidFill>
              </a:rPr>
              <a:t>3. Semantic Segmentation: What are the boundaries of detected objects?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4EC127-8B4B-DF46-89EE-7F9092F1A311}"/>
              </a:ext>
            </a:extLst>
          </p:cNvPr>
          <p:cNvSpPr txBox="1"/>
          <p:nvPr/>
        </p:nvSpPr>
        <p:spPr>
          <a:xfrm>
            <a:off x="106512" y="5755844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hlinkClick r:id="rId3"/>
              </a:rPr>
              <a:t>Source: 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Amazon Ground Truth</a:t>
            </a:r>
            <a:endParaRPr lang="en-US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E32A4B4-D676-D04F-B946-95A48C175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14" t="5167" r="12897"/>
          <a:stretch/>
        </p:blipFill>
        <p:spPr>
          <a:xfrm>
            <a:off x="2813517" y="1880531"/>
            <a:ext cx="4467816" cy="40559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96991D7-1A43-ED42-B009-55588BB02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7330" r="78082" b="40657"/>
          <a:stretch/>
        </p:blipFill>
        <p:spPr>
          <a:xfrm>
            <a:off x="7905247" y="2675467"/>
            <a:ext cx="2940122" cy="1845733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8A378993-FFCE-A247-95F0-F059849CC62C}"/>
              </a:ext>
            </a:extLst>
          </p:cNvPr>
          <p:cNvSpPr/>
          <p:nvPr/>
        </p:nvSpPr>
        <p:spPr>
          <a:xfrm>
            <a:off x="7281333" y="3255231"/>
            <a:ext cx="508000" cy="6532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1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33887</TotalTime>
  <Words>2720</Words>
  <Application>Microsoft Office PowerPoint</Application>
  <PresentationFormat>Özel</PresentationFormat>
  <Paragraphs>1269</Paragraphs>
  <Slides>56</Slides>
  <Notes>56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56</vt:i4>
      </vt:variant>
    </vt:vector>
  </HeadingPairs>
  <TitlesOfParts>
    <vt:vector size="69" baseType="lpstr">
      <vt:lpstr>Amazon Ember</vt:lpstr>
      <vt:lpstr>Amazon Ember Display</vt:lpstr>
      <vt:lpstr>Amazon Ember Display Light</vt:lpstr>
      <vt:lpstr>Amazon Ember Light</vt:lpstr>
      <vt:lpstr>Amazon Ember Medium</vt:lpstr>
      <vt:lpstr>Apple Chancery</vt:lpstr>
      <vt:lpstr>Arial</vt:lpstr>
      <vt:lpstr>Cambria Math</vt:lpstr>
      <vt:lpstr>Lucida Grande</vt:lpstr>
      <vt:lpstr>Roboto</vt:lpstr>
      <vt:lpstr>Times New Roman</vt:lpstr>
      <vt:lpstr>Wingdings</vt:lpstr>
      <vt:lpstr>inSTALLments Master Theme</vt:lpstr>
      <vt:lpstr>PowerPoint Sunusu</vt:lpstr>
      <vt:lpstr>Course Overview</vt:lpstr>
      <vt:lpstr>ML Applications</vt:lpstr>
      <vt:lpstr>Image Augmentation</vt:lpstr>
      <vt:lpstr>Data Splitting</vt:lpstr>
      <vt:lpstr>Classification - Accuracy</vt:lpstr>
      <vt:lpstr>Computer Vision Tasks</vt:lpstr>
      <vt:lpstr>Computer Vision Tasks</vt:lpstr>
      <vt:lpstr>Computer Vision Tasks</vt:lpstr>
      <vt:lpstr>Image Representation</vt:lpstr>
      <vt:lpstr>Image Augmentation</vt:lpstr>
      <vt:lpstr>Image Augmentation</vt:lpstr>
      <vt:lpstr>Image Representation</vt:lpstr>
      <vt:lpstr>Color Images</vt:lpstr>
      <vt:lpstr>Color Images</vt:lpstr>
      <vt:lpstr>Color Images</vt:lpstr>
      <vt:lpstr>Color Images</vt:lpstr>
      <vt:lpstr>Color Images</vt:lpstr>
      <vt:lpstr>PowerPoint Sunusu</vt:lpstr>
      <vt:lpstr>Problem of MLP</vt:lpstr>
      <vt:lpstr>Can we reduce parameters?</vt:lpstr>
      <vt:lpstr>Our vision system…</vt:lpstr>
      <vt:lpstr>Our vision system…</vt:lpstr>
      <vt:lpstr>Filters</vt:lpstr>
      <vt:lpstr>2D Convolution Example</vt:lpstr>
      <vt:lpstr>2D Convolution Example</vt:lpstr>
      <vt:lpstr>Filters</vt:lpstr>
      <vt:lpstr>Filters</vt:lpstr>
      <vt:lpstr>Padding</vt:lpstr>
      <vt:lpstr>Stride</vt:lpstr>
      <vt:lpstr>Pooling</vt:lpstr>
      <vt:lpstr>CNN Layers</vt:lpstr>
      <vt:lpstr>Computer Vision Dataset</vt:lpstr>
      <vt:lpstr>MNIST*</vt:lpstr>
      <vt:lpstr>Fashion–MNIST*</vt:lpstr>
      <vt:lpstr>CIFAR-10*</vt:lpstr>
      <vt:lpstr>LeNet*</vt:lpstr>
      <vt:lpstr>LeNet</vt:lpstr>
      <vt:lpstr>AlexNet Summary</vt:lpstr>
      <vt:lpstr>Motivation</vt:lpstr>
      <vt:lpstr>VGG</vt:lpstr>
      <vt:lpstr>Object Detection Examples</vt:lpstr>
      <vt:lpstr>Object Detection Examples</vt:lpstr>
      <vt:lpstr>Object Detection at Amazon</vt:lpstr>
      <vt:lpstr>Object Detection at Amazon</vt:lpstr>
      <vt:lpstr>Bounding Box</vt:lpstr>
      <vt:lpstr>Anchor Box</vt:lpstr>
      <vt:lpstr>Sliding Window Summary</vt:lpstr>
      <vt:lpstr>YOLO (You Only Look Once)</vt:lpstr>
      <vt:lpstr>Semantic Segmentation</vt:lpstr>
      <vt:lpstr>Pascal Visual Object Classes (VOC)</vt:lpstr>
      <vt:lpstr>COCO</vt:lpstr>
      <vt:lpstr>Semantic Segmentation Applications</vt:lpstr>
      <vt:lpstr>Fully Convolutional Neural Network (FCN)*</vt:lpstr>
      <vt:lpstr>FCN Results on VOC</vt:lpstr>
      <vt:lpstr>MLA CV 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C c</cp:lastModifiedBy>
  <cp:revision>882</cp:revision>
  <cp:lastPrinted>2020-03-05T18:47:14Z</cp:lastPrinted>
  <dcterms:created xsi:type="dcterms:W3CDTF">2019-12-18T06:10:11Z</dcterms:created>
  <dcterms:modified xsi:type="dcterms:W3CDTF">2021-11-07T16:40:41Z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